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vml" ContentType="application/vnd.openxmlformats-officedocument.vmlDrawing"/>
  <Default Extension="gif" ContentType="image/gif"/>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embeddings/oleObject1.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7"/>
  </p:notesMasterIdLst>
  <p:sldIdLst>
    <p:sldId id="256" r:id="rId2"/>
    <p:sldId id="291" r:id="rId3"/>
    <p:sldId id="292" r:id="rId4"/>
    <p:sldId id="306" r:id="rId5"/>
    <p:sldId id="287" r:id="rId6"/>
    <p:sldId id="288" r:id="rId7"/>
    <p:sldId id="289" r:id="rId8"/>
    <p:sldId id="290" r:id="rId9"/>
    <p:sldId id="308" r:id="rId10"/>
    <p:sldId id="307" r:id="rId11"/>
    <p:sldId id="259" r:id="rId12"/>
    <p:sldId id="260" r:id="rId13"/>
    <p:sldId id="265" r:id="rId14"/>
    <p:sldId id="261" r:id="rId15"/>
    <p:sldId id="293" r:id="rId16"/>
    <p:sldId id="294" r:id="rId17"/>
    <p:sldId id="295" r:id="rId18"/>
    <p:sldId id="296" r:id="rId19"/>
    <p:sldId id="263" r:id="rId20"/>
    <p:sldId id="309" r:id="rId21"/>
    <p:sldId id="297" r:id="rId22"/>
    <p:sldId id="298" r:id="rId23"/>
    <p:sldId id="264" r:id="rId24"/>
    <p:sldId id="286" r:id="rId25"/>
    <p:sldId id="266" r:id="rId26"/>
    <p:sldId id="267" r:id="rId27"/>
    <p:sldId id="299" r:id="rId28"/>
    <p:sldId id="300" r:id="rId29"/>
    <p:sldId id="304" r:id="rId30"/>
    <p:sldId id="268" r:id="rId31"/>
    <p:sldId id="273" r:id="rId32"/>
    <p:sldId id="301" r:id="rId33"/>
    <p:sldId id="272" r:id="rId34"/>
    <p:sldId id="271" r:id="rId35"/>
    <p:sldId id="302" r:id="rId36"/>
    <p:sldId id="303" r:id="rId37"/>
    <p:sldId id="305" r:id="rId38"/>
    <p:sldId id="276" r:id="rId39"/>
    <p:sldId id="278" r:id="rId40"/>
    <p:sldId id="279" r:id="rId41"/>
    <p:sldId id="280" r:id="rId42"/>
    <p:sldId id="281" r:id="rId43"/>
    <p:sldId id="282" r:id="rId44"/>
    <p:sldId id="283" r:id="rId45"/>
    <p:sldId id="277"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honny Vladimir Pincay Nieves" initials="JVPN"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3" autoAdjust="0"/>
    <p:restoredTop sz="67892" autoAdjust="0"/>
  </p:normalViewPr>
  <p:slideViewPr>
    <p:cSldViewPr snapToGrid="0" snapToObjects="1">
      <p:cViewPr varScale="1">
        <p:scale>
          <a:sx n="56" d="100"/>
          <a:sy n="56" d="100"/>
        </p:scale>
        <p:origin x="-1232" y="-10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presProps" Target="presProps.xml"/><Relationship Id="rId51" Type="http://schemas.openxmlformats.org/officeDocument/2006/relationships/viewProps" Target="viewProps.xml"/><Relationship Id="rId52" Type="http://schemas.openxmlformats.org/officeDocument/2006/relationships/theme" Target="theme/theme1.xml"/><Relationship Id="rId53"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notesMaster" Target="notesMasters/notesMaster1.xml"/><Relationship Id="rId48" Type="http://schemas.openxmlformats.org/officeDocument/2006/relationships/printerSettings" Target="printerSettings/printerSettings1.bin"/><Relationship Id="rId49" Type="http://schemas.openxmlformats.org/officeDocument/2006/relationships/commentAuthors" Target="commentAuthor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55ECF1-1900-455E-A0D0-D12A1AC236D8}" type="doc">
      <dgm:prSet loTypeId="urn:microsoft.com/office/officeart/2005/8/layout/radial3" loCatId="cycle" qsTypeId="urn:microsoft.com/office/officeart/2005/8/quickstyle/simple1" qsCatId="simple" csTypeId="urn:microsoft.com/office/officeart/2005/8/colors/colorful5" csCatId="colorful" phldr="1"/>
      <dgm:spPr/>
      <dgm:t>
        <a:bodyPr/>
        <a:lstStyle/>
        <a:p>
          <a:endParaRPr lang="es-EC"/>
        </a:p>
      </dgm:t>
    </dgm:pt>
    <dgm:pt modelId="{1CA51806-7D94-40AD-B9D9-EBC9510874FD}">
      <dgm:prSet phldrT="[Text]"/>
      <dgm:spPr/>
      <dgm:t>
        <a:bodyPr/>
        <a:lstStyle/>
        <a:p>
          <a:r>
            <a:rPr lang="es-EC" dirty="0"/>
            <a:t>Algoritmo</a:t>
          </a:r>
        </a:p>
      </dgm:t>
    </dgm:pt>
    <dgm:pt modelId="{659FFED6-8317-4C03-ADB1-3381C150A148}" type="parTrans" cxnId="{DF3A9D2F-ED74-4FB3-8880-F3933D4B7EF6}">
      <dgm:prSet/>
      <dgm:spPr/>
      <dgm:t>
        <a:bodyPr/>
        <a:lstStyle/>
        <a:p>
          <a:endParaRPr lang="es-EC"/>
        </a:p>
      </dgm:t>
    </dgm:pt>
    <dgm:pt modelId="{B3E2E7A5-DA48-4760-95DB-A0901358468E}" type="sibTrans" cxnId="{DF3A9D2F-ED74-4FB3-8880-F3933D4B7EF6}">
      <dgm:prSet/>
      <dgm:spPr/>
      <dgm:t>
        <a:bodyPr/>
        <a:lstStyle/>
        <a:p>
          <a:endParaRPr lang="es-EC"/>
        </a:p>
      </dgm:t>
    </dgm:pt>
    <dgm:pt modelId="{1AF4B25D-996F-4892-88B8-7FA18ACFC816}">
      <dgm:prSet phldrT="[Text]"/>
      <dgm:spPr/>
      <dgm:t>
        <a:bodyPr/>
        <a:lstStyle/>
        <a:p>
          <a:r>
            <a:rPr lang="es-EC" dirty="0"/>
            <a:t>Claro</a:t>
          </a:r>
        </a:p>
      </dgm:t>
    </dgm:pt>
    <dgm:pt modelId="{04EBB016-F01C-4C4F-8F94-EBDE40734B8B}" type="parTrans" cxnId="{F48F8908-EC72-4CE9-806C-2A0051B0EFEF}">
      <dgm:prSet/>
      <dgm:spPr/>
      <dgm:t>
        <a:bodyPr/>
        <a:lstStyle/>
        <a:p>
          <a:endParaRPr lang="es-EC"/>
        </a:p>
      </dgm:t>
    </dgm:pt>
    <dgm:pt modelId="{D06C98C8-29D4-47C2-94BA-D96F70B685DF}" type="sibTrans" cxnId="{F48F8908-EC72-4CE9-806C-2A0051B0EFEF}">
      <dgm:prSet/>
      <dgm:spPr/>
      <dgm:t>
        <a:bodyPr/>
        <a:lstStyle/>
        <a:p>
          <a:endParaRPr lang="es-EC"/>
        </a:p>
      </dgm:t>
    </dgm:pt>
    <dgm:pt modelId="{48F3DE65-BBA3-4176-92C5-05B42B147863}">
      <dgm:prSet phldrT="[Text]"/>
      <dgm:spPr/>
      <dgm:t>
        <a:bodyPr/>
        <a:lstStyle/>
        <a:p>
          <a:r>
            <a:rPr lang="es-EC" dirty="0"/>
            <a:t>Finito</a:t>
          </a:r>
        </a:p>
      </dgm:t>
    </dgm:pt>
    <dgm:pt modelId="{8F01D1D9-43A3-4239-A5BC-0A4DF8ABB484}" type="parTrans" cxnId="{10FEE97B-3F35-4EF8-9D0A-AD6B6B545B5E}">
      <dgm:prSet/>
      <dgm:spPr/>
      <dgm:t>
        <a:bodyPr/>
        <a:lstStyle/>
        <a:p>
          <a:endParaRPr lang="es-EC"/>
        </a:p>
      </dgm:t>
    </dgm:pt>
    <dgm:pt modelId="{7548E86D-F89E-40D3-BFD6-D3F754404D96}" type="sibTrans" cxnId="{10FEE97B-3F35-4EF8-9D0A-AD6B6B545B5E}">
      <dgm:prSet/>
      <dgm:spPr/>
      <dgm:t>
        <a:bodyPr/>
        <a:lstStyle/>
        <a:p>
          <a:endParaRPr lang="es-EC"/>
        </a:p>
      </dgm:t>
    </dgm:pt>
    <dgm:pt modelId="{E05DBD0C-01AB-4B28-A733-790FA3A796C7}">
      <dgm:prSet phldrT="[Text]"/>
      <dgm:spPr/>
      <dgm:t>
        <a:bodyPr/>
        <a:lstStyle/>
        <a:p>
          <a:r>
            <a:rPr lang="es-EC" dirty="0"/>
            <a:t>Efectivo</a:t>
          </a:r>
        </a:p>
      </dgm:t>
    </dgm:pt>
    <dgm:pt modelId="{B671995D-02E5-4B1E-9A28-BED73EB9F0D3}" type="parTrans" cxnId="{E5C93BD8-6EE1-4A7F-A10F-57ADAAE785EB}">
      <dgm:prSet/>
      <dgm:spPr/>
      <dgm:t>
        <a:bodyPr/>
        <a:lstStyle/>
        <a:p>
          <a:endParaRPr lang="es-EC"/>
        </a:p>
      </dgm:t>
    </dgm:pt>
    <dgm:pt modelId="{054EB8C1-BC69-4B54-93B5-0DBC9E73F181}" type="sibTrans" cxnId="{E5C93BD8-6EE1-4A7F-A10F-57ADAAE785EB}">
      <dgm:prSet/>
      <dgm:spPr/>
      <dgm:t>
        <a:bodyPr/>
        <a:lstStyle/>
        <a:p>
          <a:endParaRPr lang="es-EC"/>
        </a:p>
      </dgm:t>
    </dgm:pt>
    <dgm:pt modelId="{1FD07056-B4D7-4D37-9E80-4CB691A3FF28}" type="pres">
      <dgm:prSet presAssocID="{C455ECF1-1900-455E-A0D0-D12A1AC236D8}" presName="composite" presStyleCnt="0">
        <dgm:presLayoutVars>
          <dgm:chMax val="1"/>
          <dgm:dir/>
          <dgm:resizeHandles val="exact"/>
        </dgm:presLayoutVars>
      </dgm:prSet>
      <dgm:spPr/>
      <dgm:t>
        <a:bodyPr/>
        <a:lstStyle/>
        <a:p>
          <a:endParaRPr lang="es-ES"/>
        </a:p>
      </dgm:t>
    </dgm:pt>
    <dgm:pt modelId="{36B445C2-50EB-45E3-9397-1C4F9AB1E399}" type="pres">
      <dgm:prSet presAssocID="{C455ECF1-1900-455E-A0D0-D12A1AC236D8}" presName="radial" presStyleCnt="0">
        <dgm:presLayoutVars>
          <dgm:animLvl val="ctr"/>
        </dgm:presLayoutVars>
      </dgm:prSet>
      <dgm:spPr/>
    </dgm:pt>
    <dgm:pt modelId="{065082E1-4511-41CE-B025-47113AFC8DAC}" type="pres">
      <dgm:prSet presAssocID="{1CA51806-7D94-40AD-B9D9-EBC9510874FD}" presName="centerShape" presStyleLbl="vennNode1" presStyleIdx="0" presStyleCnt="4"/>
      <dgm:spPr/>
      <dgm:t>
        <a:bodyPr/>
        <a:lstStyle/>
        <a:p>
          <a:endParaRPr lang="es-ES"/>
        </a:p>
      </dgm:t>
    </dgm:pt>
    <dgm:pt modelId="{19966D99-FA37-4AB9-A636-7BEF6EB6607D}" type="pres">
      <dgm:prSet presAssocID="{1AF4B25D-996F-4892-88B8-7FA18ACFC816}" presName="node" presStyleLbl="vennNode1" presStyleIdx="1" presStyleCnt="4">
        <dgm:presLayoutVars>
          <dgm:bulletEnabled val="1"/>
        </dgm:presLayoutVars>
      </dgm:prSet>
      <dgm:spPr/>
      <dgm:t>
        <a:bodyPr/>
        <a:lstStyle/>
        <a:p>
          <a:endParaRPr lang="es-ES"/>
        </a:p>
      </dgm:t>
    </dgm:pt>
    <dgm:pt modelId="{5D8EC250-DA07-4B44-9C76-18A75019389C}" type="pres">
      <dgm:prSet presAssocID="{48F3DE65-BBA3-4176-92C5-05B42B147863}" presName="node" presStyleLbl="vennNode1" presStyleIdx="2" presStyleCnt="4">
        <dgm:presLayoutVars>
          <dgm:bulletEnabled val="1"/>
        </dgm:presLayoutVars>
      </dgm:prSet>
      <dgm:spPr/>
      <dgm:t>
        <a:bodyPr/>
        <a:lstStyle/>
        <a:p>
          <a:endParaRPr lang="es-ES"/>
        </a:p>
      </dgm:t>
    </dgm:pt>
    <dgm:pt modelId="{631A7796-94C4-4F82-9C2D-49BE0F696055}" type="pres">
      <dgm:prSet presAssocID="{E05DBD0C-01AB-4B28-A733-790FA3A796C7}" presName="node" presStyleLbl="vennNode1" presStyleIdx="3" presStyleCnt="4">
        <dgm:presLayoutVars>
          <dgm:bulletEnabled val="1"/>
        </dgm:presLayoutVars>
      </dgm:prSet>
      <dgm:spPr/>
      <dgm:t>
        <a:bodyPr/>
        <a:lstStyle/>
        <a:p>
          <a:endParaRPr lang="es-ES"/>
        </a:p>
      </dgm:t>
    </dgm:pt>
  </dgm:ptLst>
  <dgm:cxnLst>
    <dgm:cxn modelId="{D6E21B7D-0067-4869-8AE5-361E0694555F}" type="presOf" srcId="{1AF4B25D-996F-4892-88B8-7FA18ACFC816}" destId="{19966D99-FA37-4AB9-A636-7BEF6EB6607D}" srcOrd="0" destOrd="0" presId="urn:microsoft.com/office/officeart/2005/8/layout/radial3"/>
    <dgm:cxn modelId="{10FEE97B-3F35-4EF8-9D0A-AD6B6B545B5E}" srcId="{1CA51806-7D94-40AD-B9D9-EBC9510874FD}" destId="{48F3DE65-BBA3-4176-92C5-05B42B147863}" srcOrd="1" destOrd="0" parTransId="{8F01D1D9-43A3-4239-A5BC-0A4DF8ABB484}" sibTransId="{7548E86D-F89E-40D3-BFD6-D3F754404D96}"/>
    <dgm:cxn modelId="{0187D7CF-EACD-4E1A-9DB3-A0C371991735}" type="presOf" srcId="{C455ECF1-1900-455E-A0D0-D12A1AC236D8}" destId="{1FD07056-B4D7-4D37-9E80-4CB691A3FF28}" srcOrd="0" destOrd="0" presId="urn:microsoft.com/office/officeart/2005/8/layout/radial3"/>
    <dgm:cxn modelId="{DDF28BEB-D30E-4953-AD9A-00B6C4F7CEDD}" type="presOf" srcId="{E05DBD0C-01AB-4B28-A733-790FA3A796C7}" destId="{631A7796-94C4-4F82-9C2D-49BE0F696055}" srcOrd="0" destOrd="0" presId="urn:microsoft.com/office/officeart/2005/8/layout/radial3"/>
    <dgm:cxn modelId="{F48F8908-EC72-4CE9-806C-2A0051B0EFEF}" srcId="{1CA51806-7D94-40AD-B9D9-EBC9510874FD}" destId="{1AF4B25D-996F-4892-88B8-7FA18ACFC816}" srcOrd="0" destOrd="0" parTransId="{04EBB016-F01C-4C4F-8F94-EBDE40734B8B}" sibTransId="{D06C98C8-29D4-47C2-94BA-D96F70B685DF}"/>
    <dgm:cxn modelId="{DF3A9D2F-ED74-4FB3-8880-F3933D4B7EF6}" srcId="{C455ECF1-1900-455E-A0D0-D12A1AC236D8}" destId="{1CA51806-7D94-40AD-B9D9-EBC9510874FD}" srcOrd="0" destOrd="0" parTransId="{659FFED6-8317-4C03-ADB1-3381C150A148}" sibTransId="{B3E2E7A5-DA48-4760-95DB-A0901358468E}"/>
    <dgm:cxn modelId="{E5C93BD8-6EE1-4A7F-A10F-57ADAAE785EB}" srcId="{1CA51806-7D94-40AD-B9D9-EBC9510874FD}" destId="{E05DBD0C-01AB-4B28-A733-790FA3A796C7}" srcOrd="2" destOrd="0" parTransId="{B671995D-02E5-4B1E-9A28-BED73EB9F0D3}" sibTransId="{054EB8C1-BC69-4B54-93B5-0DBC9E73F181}"/>
    <dgm:cxn modelId="{6DAD85D7-C569-468D-B161-FE65CD135105}" type="presOf" srcId="{1CA51806-7D94-40AD-B9D9-EBC9510874FD}" destId="{065082E1-4511-41CE-B025-47113AFC8DAC}" srcOrd="0" destOrd="0" presId="urn:microsoft.com/office/officeart/2005/8/layout/radial3"/>
    <dgm:cxn modelId="{7AB04C3C-40E9-4D0F-B3A4-C91E4AD55749}" type="presOf" srcId="{48F3DE65-BBA3-4176-92C5-05B42B147863}" destId="{5D8EC250-DA07-4B44-9C76-18A75019389C}" srcOrd="0" destOrd="0" presId="urn:microsoft.com/office/officeart/2005/8/layout/radial3"/>
    <dgm:cxn modelId="{E9239073-A8B7-4552-8032-66C522FA2446}" type="presParOf" srcId="{1FD07056-B4D7-4D37-9E80-4CB691A3FF28}" destId="{36B445C2-50EB-45E3-9397-1C4F9AB1E399}" srcOrd="0" destOrd="0" presId="urn:microsoft.com/office/officeart/2005/8/layout/radial3"/>
    <dgm:cxn modelId="{9411A163-A523-447D-96BB-F4872316BC4F}" type="presParOf" srcId="{36B445C2-50EB-45E3-9397-1C4F9AB1E399}" destId="{065082E1-4511-41CE-B025-47113AFC8DAC}" srcOrd="0" destOrd="0" presId="urn:microsoft.com/office/officeart/2005/8/layout/radial3"/>
    <dgm:cxn modelId="{08CEDC4B-82DF-43FA-9830-278AC8FF5895}" type="presParOf" srcId="{36B445C2-50EB-45E3-9397-1C4F9AB1E399}" destId="{19966D99-FA37-4AB9-A636-7BEF6EB6607D}" srcOrd="1" destOrd="0" presId="urn:microsoft.com/office/officeart/2005/8/layout/radial3"/>
    <dgm:cxn modelId="{39CB6529-EAC3-4D61-B0DD-5746CECF1A9A}" type="presParOf" srcId="{36B445C2-50EB-45E3-9397-1C4F9AB1E399}" destId="{5D8EC250-DA07-4B44-9C76-18A75019389C}" srcOrd="2" destOrd="0" presId="urn:microsoft.com/office/officeart/2005/8/layout/radial3"/>
    <dgm:cxn modelId="{B83968B7-BB95-4E71-A276-C59AEA7525D0}" type="presParOf" srcId="{36B445C2-50EB-45E3-9397-1C4F9AB1E399}" destId="{631A7796-94C4-4F82-9C2D-49BE0F696055}" srcOrd="3" destOrd="0" presId="urn:microsoft.com/office/officeart/2005/8/layout/radial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C09DA4-70F3-4E80-AF34-D34DF4E0CF89}" type="doc">
      <dgm:prSet loTypeId="urn:microsoft.com/office/officeart/2005/8/layout/vList5" loCatId="list" qsTypeId="urn:microsoft.com/office/officeart/2005/8/quickstyle/simple1" qsCatId="simple" csTypeId="urn:microsoft.com/office/officeart/2005/8/colors/accent2_1" csCatId="accent2" phldr="1"/>
      <dgm:spPr/>
      <dgm:t>
        <a:bodyPr/>
        <a:lstStyle/>
        <a:p>
          <a:endParaRPr lang="es-ES"/>
        </a:p>
      </dgm:t>
    </dgm:pt>
    <dgm:pt modelId="{D1B4AB52-E980-4520-801B-DB140C4E0990}">
      <dgm:prSet phldrT="[Texto]" custT="1"/>
      <dgm:spPr/>
      <dgm:t>
        <a:bodyPr/>
        <a:lstStyle/>
        <a:p>
          <a:r>
            <a:rPr lang="es-ES" sz="2800" b="1" dirty="0">
              <a:latin typeface="Arial" panose="020B0604020202020204" pitchFamily="34" charset="0"/>
              <a:cs typeface="Arial" panose="020B0604020202020204" pitchFamily="34" charset="0"/>
            </a:rPr>
            <a:t>Algoritmo</a:t>
          </a:r>
        </a:p>
      </dgm:t>
    </dgm:pt>
    <dgm:pt modelId="{A73BAD71-397F-4BE1-8732-AA518412F15B}" type="parTrans" cxnId="{C4180092-D0B2-41BB-8B10-C820585DEA39}">
      <dgm:prSet/>
      <dgm:spPr/>
      <dgm:t>
        <a:bodyPr/>
        <a:lstStyle/>
        <a:p>
          <a:endParaRPr lang="es-ES" sz="2800"/>
        </a:p>
      </dgm:t>
    </dgm:pt>
    <dgm:pt modelId="{0DBEF725-1CF5-431A-9709-0CC18D782660}" type="sibTrans" cxnId="{C4180092-D0B2-41BB-8B10-C820585DEA39}">
      <dgm:prSet/>
      <dgm:spPr/>
      <dgm:t>
        <a:bodyPr/>
        <a:lstStyle/>
        <a:p>
          <a:endParaRPr lang="es-ES" sz="2800"/>
        </a:p>
      </dgm:t>
    </dgm:pt>
    <dgm:pt modelId="{A3EBB5BB-2312-4EBC-BFC8-BE23B9A7F0C5}">
      <dgm:prSet phldrT="[Texto]" custT="1"/>
      <dgm:spPr/>
      <dgm:t>
        <a:bodyPr/>
        <a:lstStyle/>
        <a:p>
          <a:r>
            <a:rPr lang="es-ES" sz="2800" dirty="0">
              <a:latin typeface="Arial" panose="020B0604020202020204" pitchFamily="34" charset="0"/>
              <a:cs typeface="Arial" panose="020B0604020202020204" pitchFamily="34" charset="0"/>
            </a:rPr>
            <a:t>Secuencia de instrucciones.</a:t>
          </a:r>
        </a:p>
      </dgm:t>
    </dgm:pt>
    <dgm:pt modelId="{4136931D-1754-43FD-AD23-056A97DCFC82}" type="parTrans" cxnId="{24D41710-FDFA-4C6A-804B-1A7043324732}">
      <dgm:prSet/>
      <dgm:spPr/>
      <dgm:t>
        <a:bodyPr/>
        <a:lstStyle/>
        <a:p>
          <a:endParaRPr lang="es-ES" sz="2800"/>
        </a:p>
      </dgm:t>
    </dgm:pt>
    <dgm:pt modelId="{87AD0BF9-90FD-40B8-8F25-78376C61B1A7}" type="sibTrans" cxnId="{24D41710-FDFA-4C6A-804B-1A7043324732}">
      <dgm:prSet/>
      <dgm:spPr/>
      <dgm:t>
        <a:bodyPr/>
        <a:lstStyle/>
        <a:p>
          <a:endParaRPr lang="es-ES" sz="2800"/>
        </a:p>
      </dgm:t>
    </dgm:pt>
    <dgm:pt modelId="{DC8391A6-42AE-4EEC-9550-090803CA5718}">
      <dgm:prSet phldrT="[Texto]" custT="1"/>
      <dgm:spPr/>
      <dgm:t>
        <a:bodyPr/>
        <a:lstStyle/>
        <a:p>
          <a:r>
            <a:rPr lang="es-ES" sz="2800" dirty="0">
              <a:latin typeface="Arial" panose="020B0604020202020204" pitchFamily="34" charset="0"/>
              <a:cs typeface="Arial" panose="020B0604020202020204" pitchFamily="34" charset="0"/>
            </a:rPr>
            <a:t>Resuelven un problema.</a:t>
          </a:r>
        </a:p>
      </dgm:t>
    </dgm:pt>
    <dgm:pt modelId="{E44FBCBA-F197-4E36-802E-86DAEBCC5CE1}" type="parTrans" cxnId="{4DB12D27-1543-4849-A7C4-FC0C11D24046}">
      <dgm:prSet/>
      <dgm:spPr/>
      <dgm:t>
        <a:bodyPr/>
        <a:lstStyle/>
        <a:p>
          <a:endParaRPr lang="es-ES" sz="2800"/>
        </a:p>
      </dgm:t>
    </dgm:pt>
    <dgm:pt modelId="{05472A62-AA6B-42F5-BABE-5B02B4B4012D}" type="sibTrans" cxnId="{4DB12D27-1543-4849-A7C4-FC0C11D24046}">
      <dgm:prSet/>
      <dgm:spPr/>
      <dgm:t>
        <a:bodyPr/>
        <a:lstStyle/>
        <a:p>
          <a:endParaRPr lang="es-ES" sz="2800"/>
        </a:p>
      </dgm:t>
    </dgm:pt>
    <dgm:pt modelId="{48A6D610-A917-4AEE-97D8-9F5CC188B7CE}">
      <dgm:prSet phldrT="[Texto]" custT="1"/>
      <dgm:spPr/>
      <dgm:t>
        <a:bodyPr/>
        <a:lstStyle/>
        <a:p>
          <a:r>
            <a:rPr lang="es-ES" sz="2800" b="1" dirty="0">
              <a:latin typeface="Arial" panose="020B0604020202020204" pitchFamily="34" charset="0"/>
              <a:cs typeface="Arial" panose="020B0604020202020204" pitchFamily="34" charset="0"/>
            </a:rPr>
            <a:t>Programa</a:t>
          </a:r>
        </a:p>
      </dgm:t>
    </dgm:pt>
    <dgm:pt modelId="{C48F9FFE-EDF1-4CF3-8580-357721410797}" type="parTrans" cxnId="{1B9BCC10-7DBC-44AC-9288-C7EF0BE2F84B}">
      <dgm:prSet/>
      <dgm:spPr/>
      <dgm:t>
        <a:bodyPr/>
        <a:lstStyle/>
        <a:p>
          <a:endParaRPr lang="es-ES" sz="2800"/>
        </a:p>
      </dgm:t>
    </dgm:pt>
    <dgm:pt modelId="{66A20BA1-3661-4D29-B687-45A9E492532D}" type="sibTrans" cxnId="{1B9BCC10-7DBC-44AC-9288-C7EF0BE2F84B}">
      <dgm:prSet/>
      <dgm:spPr/>
      <dgm:t>
        <a:bodyPr/>
        <a:lstStyle/>
        <a:p>
          <a:endParaRPr lang="es-ES" sz="2800"/>
        </a:p>
      </dgm:t>
    </dgm:pt>
    <dgm:pt modelId="{AC879C38-AFEB-43F6-92BD-8B0D2817A905}">
      <dgm:prSet phldrT="[Texto]" custT="1"/>
      <dgm:spPr/>
      <dgm:t>
        <a:bodyPr/>
        <a:lstStyle/>
        <a:p>
          <a:r>
            <a:rPr lang="es-ES" sz="2800" dirty="0">
              <a:latin typeface="Arial" panose="020B0604020202020204" pitchFamily="34" charset="0"/>
              <a:cs typeface="Arial" panose="020B0604020202020204" pitchFamily="34" charset="0"/>
            </a:rPr>
            <a:t>Algoritmo codificado.</a:t>
          </a:r>
        </a:p>
      </dgm:t>
    </dgm:pt>
    <dgm:pt modelId="{83884D12-82B4-4898-A604-725B1D0803E3}" type="parTrans" cxnId="{C7C1F2C1-546F-4620-812D-1451F051D180}">
      <dgm:prSet/>
      <dgm:spPr/>
      <dgm:t>
        <a:bodyPr/>
        <a:lstStyle/>
        <a:p>
          <a:endParaRPr lang="es-ES" sz="2800"/>
        </a:p>
      </dgm:t>
    </dgm:pt>
    <dgm:pt modelId="{3708C9B2-2A03-4AE0-B120-DC6FCAC7761C}" type="sibTrans" cxnId="{C7C1F2C1-546F-4620-812D-1451F051D180}">
      <dgm:prSet/>
      <dgm:spPr/>
      <dgm:t>
        <a:bodyPr/>
        <a:lstStyle/>
        <a:p>
          <a:endParaRPr lang="es-ES" sz="2800"/>
        </a:p>
      </dgm:t>
    </dgm:pt>
    <dgm:pt modelId="{CFAD1E5F-B06E-49D8-9A1B-54D702760AAC}">
      <dgm:prSet phldrT="[Texto]" custT="1"/>
      <dgm:spPr/>
      <dgm:t>
        <a:bodyPr/>
        <a:lstStyle/>
        <a:p>
          <a:r>
            <a:rPr lang="es-ES" sz="2800" dirty="0">
              <a:latin typeface="Arial" panose="020B0604020202020204" pitchFamily="34" charset="0"/>
              <a:cs typeface="Arial" panose="020B0604020202020204" pitchFamily="34" charset="0"/>
            </a:rPr>
            <a:t>Corre en una máquina.</a:t>
          </a:r>
        </a:p>
      </dgm:t>
    </dgm:pt>
    <dgm:pt modelId="{B9E958ED-52DE-4FAE-A6C4-90F35A910E9E}" type="parTrans" cxnId="{8C98A941-185F-4828-88E4-5A0940D72059}">
      <dgm:prSet/>
      <dgm:spPr/>
      <dgm:t>
        <a:bodyPr/>
        <a:lstStyle/>
        <a:p>
          <a:endParaRPr lang="es-ES" sz="2800"/>
        </a:p>
      </dgm:t>
    </dgm:pt>
    <dgm:pt modelId="{50B718CF-2C71-4B5D-A649-8D7AFAD13A0D}" type="sibTrans" cxnId="{8C98A941-185F-4828-88E4-5A0940D72059}">
      <dgm:prSet/>
      <dgm:spPr/>
      <dgm:t>
        <a:bodyPr/>
        <a:lstStyle/>
        <a:p>
          <a:endParaRPr lang="es-ES" sz="2800"/>
        </a:p>
      </dgm:t>
    </dgm:pt>
    <dgm:pt modelId="{5CB25AB8-5EFB-468D-B720-C5565B6F3357}" type="pres">
      <dgm:prSet presAssocID="{37C09DA4-70F3-4E80-AF34-D34DF4E0CF89}" presName="Name0" presStyleCnt="0">
        <dgm:presLayoutVars>
          <dgm:dir/>
          <dgm:animLvl val="lvl"/>
          <dgm:resizeHandles val="exact"/>
        </dgm:presLayoutVars>
      </dgm:prSet>
      <dgm:spPr/>
      <dgm:t>
        <a:bodyPr/>
        <a:lstStyle/>
        <a:p>
          <a:endParaRPr lang="es-ES"/>
        </a:p>
      </dgm:t>
    </dgm:pt>
    <dgm:pt modelId="{5FA8553C-B8D9-4ADE-B6FF-0FC7BCC83F99}" type="pres">
      <dgm:prSet presAssocID="{D1B4AB52-E980-4520-801B-DB140C4E0990}" presName="linNode" presStyleCnt="0"/>
      <dgm:spPr/>
    </dgm:pt>
    <dgm:pt modelId="{CB1167EC-F1B8-440D-AAC8-13AA8F94264C}" type="pres">
      <dgm:prSet presAssocID="{D1B4AB52-E980-4520-801B-DB140C4E0990}" presName="parentText" presStyleLbl="node1" presStyleIdx="0" presStyleCnt="2">
        <dgm:presLayoutVars>
          <dgm:chMax val="1"/>
          <dgm:bulletEnabled val="1"/>
        </dgm:presLayoutVars>
      </dgm:prSet>
      <dgm:spPr/>
      <dgm:t>
        <a:bodyPr/>
        <a:lstStyle/>
        <a:p>
          <a:endParaRPr lang="es-ES"/>
        </a:p>
      </dgm:t>
    </dgm:pt>
    <dgm:pt modelId="{E08D1355-625B-48EC-9926-44F42349A609}" type="pres">
      <dgm:prSet presAssocID="{D1B4AB52-E980-4520-801B-DB140C4E0990}" presName="descendantText" presStyleLbl="alignAccFollowNode1" presStyleIdx="0" presStyleCnt="2">
        <dgm:presLayoutVars>
          <dgm:bulletEnabled val="1"/>
        </dgm:presLayoutVars>
      </dgm:prSet>
      <dgm:spPr/>
      <dgm:t>
        <a:bodyPr/>
        <a:lstStyle/>
        <a:p>
          <a:endParaRPr lang="es-ES"/>
        </a:p>
      </dgm:t>
    </dgm:pt>
    <dgm:pt modelId="{4472C705-58C7-4BAF-84CC-FE1DEFFDBB09}" type="pres">
      <dgm:prSet presAssocID="{0DBEF725-1CF5-431A-9709-0CC18D782660}" presName="sp" presStyleCnt="0"/>
      <dgm:spPr/>
    </dgm:pt>
    <dgm:pt modelId="{0D2667FA-2043-4E84-A296-06749E45833F}" type="pres">
      <dgm:prSet presAssocID="{48A6D610-A917-4AEE-97D8-9F5CC188B7CE}" presName="linNode" presStyleCnt="0"/>
      <dgm:spPr/>
    </dgm:pt>
    <dgm:pt modelId="{E8DEBACC-57A7-4564-9443-A2674CD1B41C}" type="pres">
      <dgm:prSet presAssocID="{48A6D610-A917-4AEE-97D8-9F5CC188B7CE}" presName="parentText" presStyleLbl="node1" presStyleIdx="1" presStyleCnt="2">
        <dgm:presLayoutVars>
          <dgm:chMax val="1"/>
          <dgm:bulletEnabled val="1"/>
        </dgm:presLayoutVars>
      </dgm:prSet>
      <dgm:spPr/>
      <dgm:t>
        <a:bodyPr/>
        <a:lstStyle/>
        <a:p>
          <a:endParaRPr lang="es-ES"/>
        </a:p>
      </dgm:t>
    </dgm:pt>
    <dgm:pt modelId="{D0A6A84E-01BF-42B4-BB2F-C52E1B00DABF}" type="pres">
      <dgm:prSet presAssocID="{48A6D610-A917-4AEE-97D8-9F5CC188B7CE}" presName="descendantText" presStyleLbl="alignAccFollowNode1" presStyleIdx="1" presStyleCnt="2">
        <dgm:presLayoutVars>
          <dgm:bulletEnabled val="1"/>
        </dgm:presLayoutVars>
      </dgm:prSet>
      <dgm:spPr/>
      <dgm:t>
        <a:bodyPr/>
        <a:lstStyle/>
        <a:p>
          <a:endParaRPr lang="es-ES"/>
        </a:p>
      </dgm:t>
    </dgm:pt>
  </dgm:ptLst>
  <dgm:cxnLst>
    <dgm:cxn modelId="{8A227704-60BD-4710-91FD-0853601A8CAD}" type="presOf" srcId="{48A6D610-A917-4AEE-97D8-9F5CC188B7CE}" destId="{E8DEBACC-57A7-4564-9443-A2674CD1B41C}" srcOrd="0" destOrd="0" presId="urn:microsoft.com/office/officeart/2005/8/layout/vList5"/>
    <dgm:cxn modelId="{41E4101E-93B5-4F9C-81E2-BC56E7895881}" type="presOf" srcId="{37C09DA4-70F3-4E80-AF34-D34DF4E0CF89}" destId="{5CB25AB8-5EFB-468D-B720-C5565B6F3357}" srcOrd="0" destOrd="0" presId="urn:microsoft.com/office/officeart/2005/8/layout/vList5"/>
    <dgm:cxn modelId="{8F157967-03B0-4984-BC48-7651FB506BCC}" type="presOf" srcId="{A3EBB5BB-2312-4EBC-BFC8-BE23B9A7F0C5}" destId="{E08D1355-625B-48EC-9926-44F42349A609}" srcOrd="0" destOrd="0" presId="urn:microsoft.com/office/officeart/2005/8/layout/vList5"/>
    <dgm:cxn modelId="{C7C1F2C1-546F-4620-812D-1451F051D180}" srcId="{48A6D610-A917-4AEE-97D8-9F5CC188B7CE}" destId="{AC879C38-AFEB-43F6-92BD-8B0D2817A905}" srcOrd="0" destOrd="0" parTransId="{83884D12-82B4-4898-A604-725B1D0803E3}" sibTransId="{3708C9B2-2A03-4AE0-B120-DC6FCAC7761C}"/>
    <dgm:cxn modelId="{C4180092-D0B2-41BB-8B10-C820585DEA39}" srcId="{37C09DA4-70F3-4E80-AF34-D34DF4E0CF89}" destId="{D1B4AB52-E980-4520-801B-DB140C4E0990}" srcOrd="0" destOrd="0" parTransId="{A73BAD71-397F-4BE1-8732-AA518412F15B}" sibTransId="{0DBEF725-1CF5-431A-9709-0CC18D782660}"/>
    <dgm:cxn modelId="{1B9BCC10-7DBC-44AC-9288-C7EF0BE2F84B}" srcId="{37C09DA4-70F3-4E80-AF34-D34DF4E0CF89}" destId="{48A6D610-A917-4AEE-97D8-9F5CC188B7CE}" srcOrd="1" destOrd="0" parTransId="{C48F9FFE-EDF1-4CF3-8580-357721410797}" sibTransId="{66A20BA1-3661-4D29-B687-45A9E492532D}"/>
    <dgm:cxn modelId="{24D41710-FDFA-4C6A-804B-1A7043324732}" srcId="{D1B4AB52-E980-4520-801B-DB140C4E0990}" destId="{A3EBB5BB-2312-4EBC-BFC8-BE23B9A7F0C5}" srcOrd="0" destOrd="0" parTransId="{4136931D-1754-43FD-AD23-056A97DCFC82}" sibTransId="{87AD0BF9-90FD-40B8-8F25-78376C61B1A7}"/>
    <dgm:cxn modelId="{FE109F6C-986B-419B-8488-FDE7F8F03ECF}" type="presOf" srcId="{D1B4AB52-E980-4520-801B-DB140C4E0990}" destId="{CB1167EC-F1B8-440D-AAC8-13AA8F94264C}" srcOrd="0" destOrd="0" presId="urn:microsoft.com/office/officeart/2005/8/layout/vList5"/>
    <dgm:cxn modelId="{6199CED0-B623-4EAB-9719-3237F4248707}" type="presOf" srcId="{AC879C38-AFEB-43F6-92BD-8B0D2817A905}" destId="{D0A6A84E-01BF-42B4-BB2F-C52E1B00DABF}" srcOrd="0" destOrd="0" presId="urn:microsoft.com/office/officeart/2005/8/layout/vList5"/>
    <dgm:cxn modelId="{8C98A941-185F-4828-88E4-5A0940D72059}" srcId="{48A6D610-A917-4AEE-97D8-9F5CC188B7CE}" destId="{CFAD1E5F-B06E-49D8-9A1B-54D702760AAC}" srcOrd="1" destOrd="0" parTransId="{B9E958ED-52DE-4FAE-A6C4-90F35A910E9E}" sibTransId="{50B718CF-2C71-4B5D-A649-8D7AFAD13A0D}"/>
    <dgm:cxn modelId="{1E3A73EA-CF25-446F-8F72-02D3AF83B2B4}" type="presOf" srcId="{DC8391A6-42AE-4EEC-9550-090803CA5718}" destId="{E08D1355-625B-48EC-9926-44F42349A609}" srcOrd="0" destOrd="1" presId="urn:microsoft.com/office/officeart/2005/8/layout/vList5"/>
    <dgm:cxn modelId="{66B37A7F-C74C-4891-86EB-E2AA5A5BDFED}" type="presOf" srcId="{CFAD1E5F-B06E-49D8-9A1B-54D702760AAC}" destId="{D0A6A84E-01BF-42B4-BB2F-C52E1B00DABF}" srcOrd="0" destOrd="1" presId="urn:microsoft.com/office/officeart/2005/8/layout/vList5"/>
    <dgm:cxn modelId="{4DB12D27-1543-4849-A7C4-FC0C11D24046}" srcId="{D1B4AB52-E980-4520-801B-DB140C4E0990}" destId="{DC8391A6-42AE-4EEC-9550-090803CA5718}" srcOrd="1" destOrd="0" parTransId="{E44FBCBA-F197-4E36-802E-86DAEBCC5CE1}" sibTransId="{05472A62-AA6B-42F5-BABE-5B02B4B4012D}"/>
    <dgm:cxn modelId="{0FE76641-4938-42E3-9126-F5CD619544B0}" type="presParOf" srcId="{5CB25AB8-5EFB-468D-B720-C5565B6F3357}" destId="{5FA8553C-B8D9-4ADE-B6FF-0FC7BCC83F99}" srcOrd="0" destOrd="0" presId="urn:microsoft.com/office/officeart/2005/8/layout/vList5"/>
    <dgm:cxn modelId="{C652FA0F-ABB3-42DF-8573-CCD760298313}" type="presParOf" srcId="{5FA8553C-B8D9-4ADE-B6FF-0FC7BCC83F99}" destId="{CB1167EC-F1B8-440D-AAC8-13AA8F94264C}" srcOrd="0" destOrd="0" presId="urn:microsoft.com/office/officeart/2005/8/layout/vList5"/>
    <dgm:cxn modelId="{2375E2AB-E25C-435D-955A-31B5C2728D8D}" type="presParOf" srcId="{5FA8553C-B8D9-4ADE-B6FF-0FC7BCC83F99}" destId="{E08D1355-625B-48EC-9926-44F42349A609}" srcOrd="1" destOrd="0" presId="urn:microsoft.com/office/officeart/2005/8/layout/vList5"/>
    <dgm:cxn modelId="{97075A32-F60C-4F41-A35C-FE8C5FB82EB0}" type="presParOf" srcId="{5CB25AB8-5EFB-468D-B720-C5565B6F3357}" destId="{4472C705-58C7-4BAF-84CC-FE1DEFFDBB09}" srcOrd="1" destOrd="0" presId="urn:microsoft.com/office/officeart/2005/8/layout/vList5"/>
    <dgm:cxn modelId="{8050527E-6659-4BFA-8174-0D5B4B0EFB8A}" type="presParOf" srcId="{5CB25AB8-5EFB-468D-B720-C5565B6F3357}" destId="{0D2667FA-2043-4E84-A296-06749E45833F}" srcOrd="2" destOrd="0" presId="urn:microsoft.com/office/officeart/2005/8/layout/vList5"/>
    <dgm:cxn modelId="{4357B305-FF6E-4AFD-8D67-3BFD0C3CBF3C}" type="presParOf" srcId="{0D2667FA-2043-4E84-A296-06749E45833F}" destId="{E8DEBACC-57A7-4564-9443-A2674CD1B41C}" srcOrd="0" destOrd="0" presId="urn:microsoft.com/office/officeart/2005/8/layout/vList5"/>
    <dgm:cxn modelId="{AF60D2A4-31CF-49C7-90A8-063B162BF133}" type="presParOf" srcId="{0D2667FA-2043-4E84-A296-06749E45833F}" destId="{D0A6A84E-01BF-42B4-BB2F-C52E1B00DABF}"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5082E1-4511-41CE-B025-47113AFC8DAC}">
      <dsp:nvSpPr>
        <dsp:cNvPr id="0" name=""/>
        <dsp:cNvSpPr/>
      </dsp:nvSpPr>
      <dsp:spPr>
        <a:xfrm>
          <a:off x="2724745" y="1325107"/>
          <a:ext cx="2780108" cy="2780108"/>
        </a:xfrm>
        <a:prstGeom prst="ellipse">
          <a:avLst/>
        </a:prstGeom>
        <a:solidFill>
          <a:schemeClr val="accent5">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r>
            <a:rPr lang="es-EC" sz="3600" kern="1200" dirty="0"/>
            <a:t>Algoritmo</a:t>
          </a:r>
        </a:p>
      </dsp:txBody>
      <dsp:txXfrm>
        <a:off x="3131882" y="1732244"/>
        <a:ext cx="1965834" cy="1965834"/>
      </dsp:txXfrm>
    </dsp:sp>
    <dsp:sp modelId="{19966D99-FA37-4AB9-A636-7BEF6EB6607D}">
      <dsp:nvSpPr>
        <dsp:cNvPr id="0" name=""/>
        <dsp:cNvSpPr/>
      </dsp:nvSpPr>
      <dsp:spPr>
        <a:xfrm>
          <a:off x="3419772" y="211414"/>
          <a:ext cx="1390054" cy="1390054"/>
        </a:xfrm>
        <a:prstGeom prst="ellipse">
          <a:avLst/>
        </a:prstGeom>
        <a:solidFill>
          <a:schemeClr val="accent5">
            <a:alpha val="50000"/>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es-EC" sz="2200" kern="1200" dirty="0"/>
            <a:t>Claro</a:t>
          </a:r>
        </a:p>
      </dsp:txBody>
      <dsp:txXfrm>
        <a:off x="3623341" y="414983"/>
        <a:ext cx="982916" cy="982916"/>
      </dsp:txXfrm>
    </dsp:sp>
    <dsp:sp modelId="{5D8EC250-DA07-4B44-9C76-18A75019389C}">
      <dsp:nvSpPr>
        <dsp:cNvPr id="0" name=""/>
        <dsp:cNvSpPr/>
      </dsp:nvSpPr>
      <dsp:spPr>
        <a:xfrm>
          <a:off x="4986170" y="2924494"/>
          <a:ext cx="1390054" cy="1390054"/>
        </a:xfrm>
        <a:prstGeom prst="ellipse">
          <a:avLst/>
        </a:prstGeom>
        <a:solidFill>
          <a:schemeClr val="accent5">
            <a:alpha val="50000"/>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es-EC" sz="2200" kern="1200" dirty="0"/>
            <a:t>Finito</a:t>
          </a:r>
        </a:p>
      </dsp:txBody>
      <dsp:txXfrm>
        <a:off x="5189739" y="3128063"/>
        <a:ext cx="982916" cy="982916"/>
      </dsp:txXfrm>
    </dsp:sp>
    <dsp:sp modelId="{631A7796-94C4-4F82-9C2D-49BE0F696055}">
      <dsp:nvSpPr>
        <dsp:cNvPr id="0" name=""/>
        <dsp:cNvSpPr/>
      </dsp:nvSpPr>
      <dsp:spPr>
        <a:xfrm>
          <a:off x="1853375" y="2924494"/>
          <a:ext cx="1390054" cy="1390054"/>
        </a:xfrm>
        <a:prstGeom prst="ellipse">
          <a:avLst/>
        </a:prstGeom>
        <a:solidFill>
          <a:schemeClr val="accent5">
            <a:alpha val="50000"/>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es-EC" sz="2200" kern="1200" dirty="0"/>
            <a:t>Efectivo</a:t>
          </a:r>
        </a:p>
      </dsp:txBody>
      <dsp:txXfrm>
        <a:off x="2056944" y="3128063"/>
        <a:ext cx="982916" cy="9829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D1355-625B-48EC-9926-44F42349A609}">
      <dsp:nvSpPr>
        <dsp:cNvPr id="0" name=""/>
        <dsp:cNvSpPr/>
      </dsp:nvSpPr>
      <dsp:spPr>
        <a:xfrm rot="5400000">
          <a:off x="5356436" y="-2125777"/>
          <a:ext cx="1013242" cy="5518172"/>
        </a:xfrm>
        <a:prstGeom prst="round2SameRect">
          <a:avLst/>
        </a:prstGeom>
        <a:solidFill>
          <a:schemeClr val="lt1">
            <a:alpha val="90000"/>
            <a:tint val="40000"/>
            <a:hueOff val="0"/>
            <a:satOff val="0"/>
            <a:lumOff val="0"/>
            <a:alphaOff val="0"/>
          </a:schemeClr>
        </a:solidFill>
        <a:ln w="12700" cap="flat" cmpd="sng" algn="ctr">
          <a:solidFill>
            <a:schemeClr val="accent2">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244600">
            <a:lnSpc>
              <a:spcPct val="90000"/>
            </a:lnSpc>
            <a:spcBef>
              <a:spcPct val="0"/>
            </a:spcBef>
            <a:spcAft>
              <a:spcPct val="15000"/>
            </a:spcAft>
            <a:buChar char="••"/>
          </a:pPr>
          <a:r>
            <a:rPr lang="es-ES" sz="2800" kern="1200" dirty="0">
              <a:latin typeface="Arial" panose="020B0604020202020204" pitchFamily="34" charset="0"/>
              <a:cs typeface="Arial" panose="020B0604020202020204" pitchFamily="34" charset="0"/>
            </a:rPr>
            <a:t>Secuencia de instrucciones.</a:t>
          </a:r>
        </a:p>
        <a:p>
          <a:pPr marL="285750" lvl="1" indent="-285750" algn="l" defTabSz="1244600">
            <a:lnSpc>
              <a:spcPct val="90000"/>
            </a:lnSpc>
            <a:spcBef>
              <a:spcPct val="0"/>
            </a:spcBef>
            <a:spcAft>
              <a:spcPct val="15000"/>
            </a:spcAft>
            <a:buChar char="••"/>
          </a:pPr>
          <a:r>
            <a:rPr lang="es-ES" sz="2800" kern="1200" dirty="0">
              <a:latin typeface="Arial" panose="020B0604020202020204" pitchFamily="34" charset="0"/>
              <a:cs typeface="Arial" panose="020B0604020202020204" pitchFamily="34" charset="0"/>
            </a:rPr>
            <a:t>Resuelven un problema.</a:t>
          </a:r>
        </a:p>
      </dsp:txBody>
      <dsp:txXfrm rot="-5400000">
        <a:off x="3103971" y="176150"/>
        <a:ext cx="5468710" cy="914318"/>
      </dsp:txXfrm>
    </dsp:sp>
    <dsp:sp modelId="{CB1167EC-F1B8-440D-AAC8-13AA8F94264C}">
      <dsp:nvSpPr>
        <dsp:cNvPr id="0" name=""/>
        <dsp:cNvSpPr/>
      </dsp:nvSpPr>
      <dsp:spPr>
        <a:xfrm>
          <a:off x="0" y="31"/>
          <a:ext cx="3103971" cy="1266553"/>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a:lnSpc>
              <a:spcPct val="90000"/>
            </a:lnSpc>
            <a:spcBef>
              <a:spcPct val="0"/>
            </a:spcBef>
            <a:spcAft>
              <a:spcPct val="35000"/>
            </a:spcAft>
          </a:pPr>
          <a:r>
            <a:rPr lang="es-ES" sz="2800" b="1" kern="1200" dirty="0">
              <a:latin typeface="Arial" panose="020B0604020202020204" pitchFamily="34" charset="0"/>
              <a:cs typeface="Arial" panose="020B0604020202020204" pitchFamily="34" charset="0"/>
            </a:rPr>
            <a:t>Algoritmo</a:t>
          </a:r>
        </a:p>
      </dsp:txBody>
      <dsp:txXfrm>
        <a:off x="61828" y="61859"/>
        <a:ext cx="2980315" cy="1142897"/>
      </dsp:txXfrm>
    </dsp:sp>
    <dsp:sp modelId="{D0A6A84E-01BF-42B4-BB2F-C52E1B00DABF}">
      <dsp:nvSpPr>
        <dsp:cNvPr id="0" name=""/>
        <dsp:cNvSpPr/>
      </dsp:nvSpPr>
      <dsp:spPr>
        <a:xfrm rot="5400000">
          <a:off x="5356436" y="-795896"/>
          <a:ext cx="1013242" cy="5518172"/>
        </a:xfrm>
        <a:prstGeom prst="round2SameRect">
          <a:avLst/>
        </a:prstGeom>
        <a:solidFill>
          <a:schemeClr val="lt1">
            <a:alpha val="90000"/>
            <a:tint val="40000"/>
            <a:hueOff val="0"/>
            <a:satOff val="0"/>
            <a:lumOff val="0"/>
            <a:alphaOff val="0"/>
          </a:schemeClr>
        </a:solidFill>
        <a:ln w="12700" cap="flat" cmpd="sng" algn="ctr">
          <a:solidFill>
            <a:schemeClr val="accent2">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244600">
            <a:lnSpc>
              <a:spcPct val="90000"/>
            </a:lnSpc>
            <a:spcBef>
              <a:spcPct val="0"/>
            </a:spcBef>
            <a:spcAft>
              <a:spcPct val="15000"/>
            </a:spcAft>
            <a:buChar char="••"/>
          </a:pPr>
          <a:r>
            <a:rPr lang="es-ES" sz="2800" kern="1200" dirty="0">
              <a:latin typeface="Arial" panose="020B0604020202020204" pitchFamily="34" charset="0"/>
              <a:cs typeface="Arial" panose="020B0604020202020204" pitchFamily="34" charset="0"/>
            </a:rPr>
            <a:t>Algoritmo codificado.</a:t>
          </a:r>
        </a:p>
        <a:p>
          <a:pPr marL="285750" lvl="1" indent="-285750" algn="l" defTabSz="1244600">
            <a:lnSpc>
              <a:spcPct val="90000"/>
            </a:lnSpc>
            <a:spcBef>
              <a:spcPct val="0"/>
            </a:spcBef>
            <a:spcAft>
              <a:spcPct val="15000"/>
            </a:spcAft>
            <a:buChar char="••"/>
          </a:pPr>
          <a:r>
            <a:rPr lang="es-ES" sz="2800" kern="1200" dirty="0">
              <a:latin typeface="Arial" panose="020B0604020202020204" pitchFamily="34" charset="0"/>
              <a:cs typeface="Arial" panose="020B0604020202020204" pitchFamily="34" charset="0"/>
            </a:rPr>
            <a:t>Corre en una máquina.</a:t>
          </a:r>
        </a:p>
      </dsp:txBody>
      <dsp:txXfrm rot="-5400000">
        <a:off x="3103971" y="1506031"/>
        <a:ext cx="5468710" cy="914318"/>
      </dsp:txXfrm>
    </dsp:sp>
    <dsp:sp modelId="{E8DEBACC-57A7-4564-9443-A2674CD1B41C}">
      <dsp:nvSpPr>
        <dsp:cNvPr id="0" name=""/>
        <dsp:cNvSpPr/>
      </dsp:nvSpPr>
      <dsp:spPr>
        <a:xfrm>
          <a:off x="0" y="1329912"/>
          <a:ext cx="3103971" cy="1266553"/>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a:lnSpc>
              <a:spcPct val="90000"/>
            </a:lnSpc>
            <a:spcBef>
              <a:spcPct val="0"/>
            </a:spcBef>
            <a:spcAft>
              <a:spcPct val="35000"/>
            </a:spcAft>
          </a:pPr>
          <a:r>
            <a:rPr lang="es-ES" sz="2800" b="1" kern="1200" dirty="0">
              <a:latin typeface="Arial" panose="020B0604020202020204" pitchFamily="34" charset="0"/>
              <a:cs typeface="Arial" panose="020B0604020202020204" pitchFamily="34" charset="0"/>
            </a:rPr>
            <a:t>Programa</a:t>
          </a:r>
        </a:p>
      </dsp:txBody>
      <dsp:txXfrm>
        <a:off x="61828" y="1391740"/>
        <a:ext cx="2980315" cy="1142897"/>
      </dsp:txXfrm>
    </dsp:sp>
  </dsp:spTree>
</dsp:drawing>
</file>

<file path=ppt/diagrams/layout1.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png"/></Relationships>
</file>

<file path=ppt/media/image1.png>
</file>

<file path=ppt/media/image10.jpg>
</file>

<file path=ppt/media/image11.gif>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jpe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219B7F-78D8-46D3-AE70-4AE5928120D5}" type="datetimeFigureOut">
              <a:rPr lang="es-ES" smtClean="0"/>
              <a:t>09/05/19</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CA8AD7-CBAE-4D4E-B7F3-642C6015B679}" type="slidenum">
              <a:rPr lang="es-ES" smtClean="0"/>
              <a:t>‹#›</a:t>
            </a:fld>
            <a:endParaRPr lang="es-ES"/>
          </a:p>
        </p:txBody>
      </p:sp>
    </p:spTree>
    <p:extLst>
      <p:ext uri="{BB962C8B-B14F-4D97-AF65-F5344CB8AC3E}">
        <p14:creationId xmlns:p14="http://schemas.microsoft.com/office/powerpoint/2010/main" val="41007053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0.xml.rels><?xml version="1.0" encoding="UTF-8" standalone="yes"?>
<Relationships xmlns="http://schemas.openxmlformats.org/package/2006/relationships"><Relationship Id="rId9" Type="http://schemas.openxmlformats.org/officeDocument/2006/relationships/hyperlink" Target="https://es.wikipedia.org/wiki/C++" TargetMode="External"/><Relationship Id="rId20" Type="http://schemas.openxmlformats.org/officeDocument/2006/relationships/hyperlink" Target="https://es.wikipedia.org/wiki/Python" TargetMode="External"/><Relationship Id="rId21" Type="http://schemas.openxmlformats.org/officeDocument/2006/relationships/hyperlink" Target="https://es.wikipedia.org/wiki/JavaScript" TargetMode="External"/><Relationship Id="rId22" Type="http://schemas.openxmlformats.org/officeDocument/2006/relationships/hyperlink" Target="https://es.wikipedia.org/wiki/C" TargetMode="External"/><Relationship Id="rId10" Type="http://schemas.openxmlformats.org/officeDocument/2006/relationships/hyperlink" Target="https://es.wikipedia.org/wiki/Fortran" TargetMode="External"/><Relationship Id="rId11" Type="http://schemas.openxmlformats.org/officeDocument/2006/relationships/hyperlink" Target="https://es.wikipedia.org/wiki/Cobol" TargetMode="External"/><Relationship Id="rId12" Type="http://schemas.openxmlformats.org/officeDocument/2006/relationships/hyperlink" Target="https://es.wikipedia.org/wiki/Lenguaje_de_alto_nivel" TargetMode="External"/><Relationship Id="rId13" Type="http://schemas.openxmlformats.org/officeDocument/2006/relationships/hyperlink" Target="https://es.wikipedia.org/wiki/Programaci%C3%B3n_orientada_a_objetos" TargetMode="External"/><Relationship Id="rId14" Type="http://schemas.openxmlformats.org/officeDocument/2006/relationships/hyperlink" Target="https://es.wikipedia.org/wiki/Programaci%C3%B3n_dirigida_por_eventos" TargetMode="External"/><Relationship Id="rId15" Type="http://schemas.openxmlformats.org/officeDocument/2006/relationships/hyperlink" Target="https://es.wikipedia.org/wiki/Programaci%C3%B3n_funcional" TargetMode="External"/><Relationship Id="rId16" Type="http://schemas.openxmlformats.org/officeDocument/2006/relationships/hyperlink" Target="https://es.wikipedia.org/wiki/Lenguaje_de_programaci%C3%B3n_compilado" TargetMode="External"/><Relationship Id="rId17" Type="http://schemas.openxmlformats.org/officeDocument/2006/relationships/hyperlink" Target="https://es.wikipedia.org/wiki/Int%C3%A9rprete_(inform%C3%A1tica)" TargetMode="External"/><Relationship Id="rId18" Type="http://schemas.openxmlformats.org/officeDocument/2006/relationships/hyperlink" Target="https://es.wikipedia.org/wiki/Java_(lenguaje_de_programaci%C3%B3n)" TargetMode="External"/><Relationship Id="rId19" Type="http://schemas.openxmlformats.org/officeDocument/2006/relationships/hyperlink" Target="https://es.wikipedia.org/wiki/PHP" TargetMode="External"/><Relationship Id="rId1" Type="http://schemas.openxmlformats.org/officeDocument/2006/relationships/notesMaster" Target="../notesMasters/notesMaster1.xml"/><Relationship Id="rId2" Type="http://schemas.openxmlformats.org/officeDocument/2006/relationships/slide" Target="../slides/slide23.xml"/><Relationship Id="rId3" Type="http://schemas.openxmlformats.org/officeDocument/2006/relationships/hyperlink" Target="https://es.wikipedia.org/wiki/Lenguaje_de_m%C3%A1quina" TargetMode="External"/><Relationship Id="rId4" Type="http://schemas.openxmlformats.org/officeDocument/2006/relationships/hyperlink" Target="https://es.wikipedia.org/wiki/Lenguaje_ensamblador" TargetMode="External"/><Relationship Id="rId5" Type="http://schemas.openxmlformats.org/officeDocument/2006/relationships/hyperlink" Target="https://es.wikipedia.org/wiki/Compilador" TargetMode="External"/><Relationship Id="rId6" Type="http://schemas.openxmlformats.org/officeDocument/2006/relationships/hyperlink" Target="https://es.wikipedia.org/wiki/Complex_instruction_set_computing" TargetMode="External"/><Relationship Id="rId7" Type="http://schemas.openxmlformats.org/officeDocument/2006/relationships/hyperlink" Target="https://es.wikipedia.org/wiki/Reduced_instruction_set_computing" TargetMode="External"/><Relationship Id="rId8" Type="http://schemas.openxmlformats.org/officeDocument/2006/relationships/hyperlink" Target="https://es.wikipedia.org/wiki/Lenguaje_ensamblador_x86"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en.wikipedia.org/wiki/Source_code_editor" TargetMode="External"/><Relationship Id="rId4" Type="http://schemas.openxmlformats.org/officeDocument/2006/relationships/hyperlink" Target="https://en.wikipedia.org/wiki/Build_automation" TargetMode="External"/><Relationship Id="rId5" Type="http://schemas.openxmlformats.org/officeDocument/2006/relationships/hyperlink" Target="https://en.wikipedia.org/wiki/Debugger" TargetMode="External"/><Relationship Id="rId6" Type="http://schemas.openxmlformats.org/officeDocument/2006/relationships/hyperlink" Target="https://en.wikipedia.org/wiki/Intelligent_code_completion" TargetMode="External"/><Relationship Id="rId7" Type="http://schemas.openxmlformats.org/officeDocument/2006/relationships/hyperlink" Target="https://en.wikipedia.org/wiki/NetBeans" TargetMode="External"/><Relationship Id="rId8" Type="http://schemas.openxmlformats.org/officeDocument/2006/relationships/hyperlink" Target="https://en.wikipedia.org/wiki/Eclipse_(software)" TargetMode="External"/><Relationship Id="rId9" Type="http://schemas.openxmlformats.org/officeDocument/2006/relationships/hyperlink" Target="https://en.wikipedia.org/wiki/Compiler" TargetMode="External"/><Relationship Id="rId10" Type="http://schemas.openxmlformats.org/officeDocument/2006/relationships/hyperlink" Target="https://en.wikipedia.org/wiki/Interpreter_(computing)" TargetMode="External"/><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en.wikipedia.org/wiki/Source_code_editor" TargetMode="External"/><Relationship Id="rId4" Type="http://schemas.openxmlformats.org/officeDocument/2006/relationships/hyperlink" Target="https://en.wikipedia.org/wiki/Build_automation" TargetMode="External"/><Relationship Id="rId5" Type="http://schemas.openxmlformats.org/officeDocument/2006/relationships/hyperlink" Target="https://en.wikipedia.org/wiki/Debugger" TargetMode="External"/><Relationship Id="rId6" Type="http://schemas.openxmlformats.org/officeDocument/2006/relationships/hyperlink" Target="https://en.wikipedia.org/wiki/Intelligent_code_completion" TargetMode="External"/><Relationship Id="rId7" Type="http://schemas.openxmlformats.org/officeDocument/2006/relationships/hyperlink" Target="https://en.wikipedia.org/wiki/NetBeans" TargetMode="External"/><Relationship Id="rId8" Type="http://schemas.openxmlformats.org/officeDocument/2006/relationships/hyperlink" Target="https://en.wikipedia.org/wiki/Eclipse_(software)" TargetMode="External"/><Relationship Id="rId9" Type="http://schemas.openxmlformats.org/officeDocument/2006/relationships/hyperlink" Target="https://en.wikipedia.org/wiki/Compiler" TargetMode="External"/><Relationship Id="rId10" Type="http://schemas.openxmlformats.org/officeDocument/2006/relationships/hyperlink" Target="https://en.wikipedia.org/wiki/Interpreter_(computing)" TargetMode="External"/><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 Id="rId3" Type="http://schemas.openxmlformats.org/officeDocument/2006/relationships/hyperlink" Target="https://www.jetbrains.com/pycharm/download/%23section=windows"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en.wikipedia.org/wiki/Source_code_editor" TargetMode="External"/><Relationship Id="rId4" Type="http://schemas.openxmlformats.org/officeDocument/2006/relationships/hyperlink" Target="https://en.wikipedia.org/wiki/Build_automation" TargetMode="External"/><Relationship Id="rId5" Type="http://schemas.openxmlformats.org/officeDocument/2006/relationships/hyperlink" Target="https://en.wikipedia.org/wiki/Debugger" TargetMode="External"/><Relationship Id="rId6" Type="http://schemas.openxmlformats.org/officeDocument/2006/relationships/hyperlink" Target="https://en.wikipedia.org/wiki/Intelligent_code_completion" TargetMode="External"/><Relationship Id="rId7" Type="http://schemas.openxmlformats.org/officeDocument/2006/relationships/hyperlink" Target="https://en.wikipedia.org/wiki/NetBeans" TargetMode="External"/><Relationship Id="rId8" Type="http://schemas.openxmlformats.org/officeDocument/2006/relationships/hyperlink" Target="https://en.wikipedia.org/wiki/Eclipse_(software)" TargetMode="External"/><Relationship Id="rId9" Type="http://schemas.openxmlformats.org/officeDocument/2006/relationships/hyperlink" Target="https://en.wikipedia.org/wiki/Compiler" TargetMode="External"/><Relationship Id="rId10" Type="http://schemas.openxmlformats.org/officeDocument/2006/relationships/hyperlink" Target="https://en.wikipedia.org/wiki/Interpreter_(computing)" TargetMode="External"/><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2700" b="1" dirty="0"/>
              <a:t>Computador:</a:t>
            </a:r>
          </a:p>
          <a:p>
            <a:r>
              <a:rPr lang="es-ES_tradnl" sz="2700" dirty="0"/>
              <a:t>Es un dispositivo capaz de realizar cálculos y tomar </a:t>
            </a:r>
            <a:r>
              <a:rPr lang="es-ES_tradnl" sz="2700" b="1" dirty="0"/>
              <a:t>decisiones lógicas</a:t>
            </a:r>
            <a:r>
              <a:rPr lang="es-ES_tradnl" sz="2700" dirty="0"/>
              <a:t> mucho más rápido que los humanos.</a:t>
            </a:r>
          </a:p>
          <a:p>
            <a:r>
              <a:rPr lang="es-ES_tradnl" sz="2700" dirty="0"/>
              <a:t>El computador procesa datos bajo el control de instrucciones secuenciales a los que llamamos </a:t>
            </a:r>
            <a:r>
              <a:rPr lang="es-ES_tradnl" sz="2700" b="1" dirty="0">
                <a:solidFill>
                  <a:srgbClr val="92D050"/>
                </a:solidFill>
              </a:rPr>
              <a:t>programas</a:t>
            </a:r>
            <a:r>
              <a:rPr lang="es-ES_tradnl" sz="2700" i="1" dirty="0"/>
              <a:t>.</a:t>
            </a:r>
          </a:p>
          <a:p>
            <a:r>
              <a:rPr lang="es-ES_tradnl" sz="2100" dirty="0"/>
              <a:t>Estos programas se escriben en </a:t>
            </a:r>
            <a:r>
              <a:rPr lang="es-ES_tradnl" sz="2100" b="1" dirty="0">
                <a:solidFill>
                  <a:srgbClr val="92D050"/>
                </a:solidFill>
              </a:rPr>
              <a:t>lenguajes de programación.</a:t>
            </a:r>
          </a:p>
          <a:p>
            <a:endParaRPr lang="es-ES_tradnl" sz="2100" b="1" dirty="0">
              <a:solidFill>
                <a:srgbClr val="92D050"/>
              </a:solidFill>
            </a:endParaRPr>
          </a:p>
          <a:p>
            <a:r>
              <a:rPr lang="es-ES_tradnl" sz="2100" b="1" dirty="0">
                <a:solidFill>
                  <a:srgbClr val="92D050"/>
                </a:solidFill>
              </a:rPr>
              <a:t>Programa:</a:t>
            </a:r>
          </a:p>
          <a:p>
            <a:r>
              <a:rPr lang="en-US" sz="2000" dirty="0" err="1"/>
              <a:t>Hace</a:t>
            </a:r>
            <a:r>
              <a:rPr lang="en-US" sz="2000" dirty="0"/>
              <a:t> </a:t>
            </a:r>
            <a:r>
              <a:rPr lang="en-US" sz="2000" dirty="0" err="1"/>
              <a:t>referencia</a:t>
            </a:r>
            <a:r>
              <a:rPr lang="en-US" sz="2000" dirty="0"/>
              <a:t> a un </a:t>
            </a:r>
            <a:r>
              <a:rPr lang="en-US" sz="2000" dirty="0" err="1"/>
              <a:t>conjunto</a:t>
            </a:r>
            <a:r>
              <a:rPr lang="en-US" sz="2000" dirty="0"/>
              <a:t> de </a:t>
            </a:r>
            <a:r>
              <a:rPr lang="en-US" sz="2000" dirty="0" err="1"/>
              <a:t>instrucciones</a:t>
            </a:r>
            <a:r>
              <a:rPr lang="en-US" sz="2000" dirty="0"/>
              <a:t> </a:t>
            </a:r>
            <a:r>
              <a:rPr lang="en-US" sz="2000" dirty="0" err="1"/>
              <a:t>individuales</a:t>
            </a:r>
            <a:r>
              <a:rPr lang="en-US" sz="2000" dirty="0"/>
              <a:t> que son </a:t>
            </a:r>
            <a:r>
              <a:rPr lang="en-US" sz="2000" dirty="0" err="1"/>
              <a:t>creadas</a:t>
            </a:r>
            <a:r>
              <a:rPr lang="en-US" sz="2000" dirty="0"/>
              <a:t> </a:t>
            </a:r>
            <a:r>
              <a:rPr lang="en-US" sz="2000" dirty="0" err="1"/>
              <a:t>por</a:t>
            </a:r>
            <a:r>
              <a:rPr lang="en-US" sz="2000" dirty="0"/>
              <a:t> el </a:t>
            </a:r>
            <a:r>
              <a:rPr lang="en-US" sz="2000" dirty="0" err="1"/>
              <a:t>programador</a:t>
            </a:r>
            <a:r>
              <a:rPr lang="en-US" sz="2000" dirty="0"/>
              <a:t> - </a:t>
            </a:r>
            <a:r>
              <a:rPr lang="en-US" sz="2000" b="1" dirty="0" err="1"/>
              <a:t>código</a:t>
            </a:r>
            <a:r>
              <a:rPr lang="en-US" sz="2000" b="1" dirty="0"/>
              <a:t> </a:t>
            </a:r>
            <a:r>
              <a:rPr lang="en-US" sz="2000" b="1" dirty="0" err="1"/>
              <a:t>fuente</a:t>
            </a:r>
            <a:r>
              <a:rPr lang="en-US" sz="2000" dirty="0"/>
              <a:t>.</a:t>
            </a:r>
          </a:p>
          <a:p>
            <a:r>
              <a:rPr lang="en-US" sz="2000" dirty="0" err="1"/>
              <a:t>Conjunto</a:t>
            </a:r>
            <a:r>
              <a:rPr lang="en-US" sz="2000" dirty="0"/>
              <a:t> de </a:t>
            </a:r>
            <a:r>
              <a:rPr lang="en-US" sz="2000" dirty="0" err="1"/>
              <a:t>instrucciones</a:t>
            </a:r>
            <a:r>
              <a:rPr lang="en-US" sz="2000" dirty="0"/>
              <a:t> </a:t>
            </a:r>
            <a:r>
              <a:rPr lang="en-US" sz="2000" dirty="0" err="1"/>
              <a:t>en</a:t>
            </a:r>
            <a:r>
              <a:rPr lang="en-US" sz="2000" dirty="0"/>
              <a:t> </a:t>
            </a:r>
            <a:r>
              <a:rPr lang="en-US" sz="2000" dirty="0" err="1"/>
              <a:t>código</a:t>
            </a:r>
            <a:r>
              <a:rPr lang="en-US" sz="2000" dirty="0"/>
              <a:t> </a:t>
            </a:r>
            <a:r>
              <a:rPr lang="en-US" sz="2000" dirty="0" err="1"/>
              <a:t>máquina</a:t>
            </a:r>
            <a:r>
              <a:rPr lang="en-US" sz="2000" dirty="0"/>
              <a:t> </a:t>
            </a:r>
            <a:r>
              <a:rPr lang="en-US" sz="2000" dirty="0" err="1"/>
              <a:t>según</a:t>
            </a:r>
            <a:r>
              <a:rPr lang="en-US" sz="2000" dirty="0"/>
              <a:t> el </a:t>
            </a:r>
            <a:r>
              <a:rPr lang="en-US" sz="2000" dirty="0" err="1"/>
              <a:t>cual</a:t>
            </a:r>
            <a:r>
              <a:rPr lang="en-US" sz="2000" dirty="0"/>
              <a:t> el </a:t>
            </a:r>
            <a:r>
              <a:rPr lang="en-US" sz="2000" dirty="0" err="1"/>
              <a:t>ordenador</a:t>
            </a:r>
            <a:r>
              <a:rPr lang="en-US" sz="2000" dirty="0"/>
              <a:t> </a:t>
            </a:r>
            <a:r>
              <a:rPr lang="en-US" sz="2000" dirty="0" err="1"/>
              <a:t>realizará</a:t>
            </a:r>
            <a:r>
              <a:rPr lang="en-US" sz="2000" dirty="0"/>
              <a:t> </a:t>
            </a:r>
            <a:r>
              <a:rPr lang="en-US" sz="2000" dirty="0" err="1"/>
              <a:t>una</a:t>
            </a:r>
            <a:r>
              <a:rPr lang="en-US" sz="2000" dirty="0"/>
              <a:t> </a:t>
            </a:r>
            <a:r>
              <a:rPr lang="en-US" sz="2000" dirty="0" err="1"/>
              <a:t>serie</a:t>
            </a:r>
            <a:r>
              <a:rPr lang="en-US" sz="2000" dirty="0"/>
              <a:t> de </a:t>
            </a:r>
            <a:r>
              <a:rPr lang="en-US" sz="2000" dirty="0" err="1"/>
              <a:t>acciones</a:t>
            </a:r>
            <a:r>
              <a:rPr lang="en-US" sz="2000" dirty="0"/>
              <a:t>.</a:t>
            </a:r>
          </a:p>
        </p:txBody>
      </p:sp>
      <p:sp>
        <p:nvSpPr>
          <p:cNvPr id="4" name="Slide Number Placeholder 3"/>
          <p:cNvSpPr>
            <a:spLocks noGrp="1"/>
          </p:cNvSpPr>
          <p:nvPr>
            <p:ph type="sldNum" sz="quarter" idx="10"/>
          </p:nvPr>
        </p:nvSpPr>
        <p:spPr/>
        <p:txBody>
          <a:bodyPr/>
          <a:lstStyle/>
          <a:p>
            <a:fld id="{0820CB74-5220-6042-9D4B-66C63BFFAB83}" type="slidenum">
              <a:rPr lang="en-US" smtClean="0"/>
              <a:t>14</a:t>
            </a:fld>
            <a:endParaRPr lang="en-US"/>
          </a:p>
        </p:txBody>
      </p:sp>
    </p:spTree>
    <p:extLst>
      <p:ext uri="{BB962C8B-B14F-4D97-AF65-F5344CB8AC3E}">
        <p14:creationId xmlns:p14="http://schemas.microsoft.com/office/powerpoint/2010/main" val="18947143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2400" b="0" u="none" strike="noStrike" kern="1200" dirty="0" smtClean="0">
                <a:solidFill>
                  <a:schemeClr val="tx1"/>
                </a:solidFill>
                <a:latin typeface="+mj-lt"/>
                <a:ea typeface="+mn-ea"/>
                <a:cs typeface="+mn-cs"/>
              </a:rPr>
              <a:t>De menor a mayor nivel de abstracción respecto del hardware es posible clasificar los lenguajes de programación de la siguiente manera:</a:t>
            </a:r>
          </a:p>
          <a:p>
            <a:r>
              <a:rPr lang="es-ES_tradnl" sz="2400" b="0" u="none" strike="noStrike" kern="1200" dirty="0" smtClean="0">
                <a:solidFill>
                  <a:schemeClr val="tx1"/>
                </a:solidFill>
                <a:latin typeface="+mj-lt"/>
                <a:ea typeface="+mn-ea"/>
                <a:cs typeface="+mn-cs"/>
                <a:hlinkClick r:id="rId3"/>
              </a:rPr>
              <a:t>Lenguaje de máquina: Está formado por los 1s y 0s que ejecutará directamente la Unidad central de proceso (CPU). Al visualizar este lenguaje en un editor de texto plano parecerá sin sentido (caracteres basura). Muchos de ellos serán caracteres no imprimibles. Estos 0s y 1s representan literalmente instrucciones y datos a ser procesados.</a:t>
            </a:r>
          </a:p>
          <a:p>
            <a:r>
              <a:rPr lang="es-ES_tradnl" sz="2400" b="0" u="none" strike="noStrike" kern="1200" dirty="0" smtClean="0">
                <a:solidFill>
                  <a:schemeClr val="tx1"/>
                </a:solidFill>
                <a:latin typeface="+mj-lt"/>
                <a:ea typeface="+mn-ea"/>
                <a:cs typeface="+mn-cs"/>
                <a:hlinkClick r:id="rId4"/>
              </a:rPr>
              <a:t>Lenguajes ensambladores (en inglés </a:t>
            </a:r>
            <a:r>
              <a:rPr lang="es-ES_tradnl" sz="2400" b="0" i="1" u="none" strike="noStrike" kern="1200" dirty="0" smtClean="0">
                <a:solidFill>
                  <a:schemeClr val="tx1"/>
                </a:solidFill>
                <a:latin typeface="+mj-lt"/>
                <a:ea typeface="+mn-ea"/>
                <a:cs typeface="+mn-cs"/>
                <a:hlinkClick r:id="rId4"/>
              </a:rPr>
              <a:t>assembler</a:t>
            </a:r>
            <a:r>
              <a:rPr lang="es-ES_tradnl" sz="2400" b="0" i="0" u="none" strike="noStrike" kern="1200" dirty="0" smtClean="0">
                <a:solidFill>
                  <a:schemeClr val="tx1"/>
                </a:solidFill>
                <a:latin typeface="+mj-lt"/>
                <a:ea typeface="+mn-ea"/>
                <a:cs typeface="+mn-cs"/>
                <a:hlinkClick r:id="rId4"/>
              </a:rPr>
              <a:t>): También denominados nemotécnicos o nemónicos, son un primer nivel de abstracción. No son ya programas ejecutables directamente por el ordenador, sino textos de código fuente inteligibles por humanos que necesitan de alguna herramienta (esencialmente un </a:t>
            </a:r>
            <a:r>
              <a:rPr lang="es-ES_tradnl" sz="2400" b="0" i="0" u="none" strike="noStrike" kern="1200" dirty="0" smtClean="0">
                <a:solidFill>
                  <a:schemeClr val="tx1"/>
                </a:solidFill>
                <a:latin typeface="+mj-lt"/>
                <a:ea typeface="+mn-ea"/>
                <a:cs typeface="+mn-cs"/>
                <a:hlinkClick r:id="rId5"/>
              </a:rPr>
              <a:t>compilador) para su traducción a lenguaje de máquina que el CPU pueda ejecutar. Sus instrucciones suelen ser una denominación abreviada de la instrucción máquina que simbolizan, y tienen una correspondencia casi directa (uno a uno) a las instrucciones de máquina que representan. El código resultante de la compilación del lenguaje ensamblador genera un código de máquina binario ejecutable. Son instrucciones que ensamblan los grupos de conmutadores necesarios para expresar una mínima lógica aritmética. Están íntimamente vinculados al hardware. Algunas de estas instrucciones pueden ser por ejemplo MOV para mover un dato de un lugar a otro, o ADD para sumar dos valores. Por norma general están disponibles a nivel firmware, cmos o chip set. Estos lenguajes están orientados a procesos. Los procesos se componen de tareas. Contienen tantas instrucciones como la arquitectura del hardware así haya sido diseñada. La </a:t>
            </a:r>
            <a:r>
              <a:rPr lang="es-ES_tradnl" sz="2400" b="0" i="0" u="none" strike="noStrike" kern="1200" dirty="0" smtClean="0">
                <a:solidFill>
                  <a:schemeClr val="tx1"/>
                </a:solidFill>
                <a:latin typeface="+mj-lt"/>
                <a:ea typeface="+mn-ea"/>
                <a:cs typeface="+mn-cs"/>
                <a:hlinkClick r:id="rId6"/>
              </a:rPr>
              <a:t>arquitectura CISC contiene muchas más instrucciones a este nivel, que la </a:t>
            </a:r>
            <a:r>
              <a:rPr lang="es-ES_tradnl" sz="2400" b="0" i="0" u="none" strike="noStrike" kern="1200" dirty="0" smtClean="0">
                <a:solidFill>
                  <a:schemeClr val="tx1"/>
                </a:solidFill>
                <a:latin typeface="+mj-lt"/>
                <a:ea typeface="+mn-ea"/>
                <a:cs typeface="+mn-cs"/>
                <a:hlinkClick r:id="rId7"/>
              </a:rPr>
              <a:t>RISC.</a:t>
            </a:r>
          </a:p>
          <a:p>
            <a:r>
              <a:rPr lang="es-ES_tradnl" sz="2400" b="0" i="0" u="none" strike="noStrike" kern="1200" dirty="0" smtClean="0">
                <a:solidFill>
                  <a:schemeClr val="tx1"/>
                </a:solidFill>
                <a:latin typeface="+mj-lt"/>
                <a:ea typeface="+mn-ea"/>
                <a:cs typeface="+mn-cs"/>
              </a:rPr>
              <a:t>Por ejemplo: </a:t>
            </a:r>
            <a:r>
              <a:rPr lang="es-ES_tradnl" sz="2400" b="0" i="0" u="none" strike="noStrike" kern="1200" dirty="0" smtClean="0">
                <a:solidFill>
                  <a:schemeClr val="tx1"/>
                </a:solidFill>
                <a:latin typeface="+mj-lt"/>
                <a:ea typeface="+mn-ea"/>
                <a:cs typeface="+mn-cs"/>
                <a:hlinkClick r:id="rId8"/>
              </a:rPr>
              <a:t>Assembler x86, JMP y MULT.</a:t>
            </a:r>
          </a:p>
          <a:p>
            <a:r>
              <a:rPr lang="es-ES_tradnl" sz="2400" b="0" i="0" u="none" strike="noStrike" kern="1200" dirty="0" smtClean="0">
                <a:solidFill>
                  <a:schemeClr val="tx1"/>
                </a:solidFill>
                <a:latin typeface="+mj-lt"/>
                <a:ea typeface="+mn-ea"/>
                <a:cs typeface="+mn-cs"/>
              </a:rPr>
              <a:t> Los otros lenguajes que completan la clasificación no serían ya lenguajes de bajo nivel. </a:t>
            </a:r>
          </a:p>
          <a:p>
            <a:r>
              <a:rPr lang="es-ES_tradnl" sz="2400" b="0" i="0" u="none" strike="noStrike" kern="1200" dirty="0" smtClean="0">
                <a:solidFill>
                  <a:schemeClr val="tx1"/>
                </a:solidFill>
                <a:latin typeface="+mj-lt"/>
                <a:ea typeface="+mn-ea"/>
                <a:cs typeface="+mn-cs"/>
              </a:rPr>
              <a:t>Lenguajes de medio nivel: Son aquellos que, basándose en los juegos de instrucciones disponibles (chip set), permiten el uso de funciones a nivel aritmético, pero a nivel lógico dependen de literales en ensamblador. Estos lenguajes están orientados a procedimientos. Los procedimientos se componen de procesos.</a:t>
            </a:r>
          </a:p>
          <a:p>
            <a:r>
              <a:rPr lang="es-ES_tradnl" sz="2400" b="0" i="0" u="none" strike="noStrike" kern="1200" dirty="0" smtClean="0">
                <a:solidFill>
                  <a:schemeClr val="tx1"/>
                </a:solidFill>
                <a:latin typeface="+mj-lt"/>
                <a:ea typeface="+mn-ea"/>
                <a:cs typeface="+mn-cs"/>
              </a:rPr>
              <a:t>Ejemplos: C, Basic. De mayor nivel pero aún así considerables de nivel medio: </a:t>
            </a:r>
            <a:r>
              <a:rPr lang="es-ES_tradnl" sz="2400" b="0" i="0" u="none" strike="noStrike" kern="1200" dirty="0" smtClean="0">
                <a:solidFill>
                  <a:schemeClr val="tx1"/>
                </a:solidFill>
                <a:latin typeface="+mj-lt"/>
                <a:ea typeface="+mn-ea"/>
                <a:cs typeface="+mn-cs"/>
                <a:hlinkClick r:id="rId9"/>
              </a:rPr>
              <a:t>C++, </a:t>
            </a:r>
            <a:r>
              <a:rPr lang="es-ES_tradnl" sz="2400" b="0" i="0" u="none" strike="noStrike" kern="1200" dirty="0" smtClean="0">
                <a:solidFill>
                  <a:schemeClr val="tx1"/>
                </a:solidFill>
                <a:latin typeface="+mj-lt"/>
                <a:ea typeface="+mn-ea"/>
                <a:cs typeface="+mn-cs"/>
                <a:hlinkClick r:id="rId10"/>
              </a:rPr>
              <a:t>Fortran, </a:t>
            </a:r>
            <a:r>
              <a:rPr lang="es-ES_tradnl" sz="2400" b="0" i="0" u="none" strike="noStrike" kern="1200" dirty="0" smtClean="0">
                <a:solidFill>
                  <a:schemeClr val="tx1"/>
                </a:solidFill>
                <a:latin typeface="+mj-lt"/>
                <a:ea typeface="+mn-ea"/>
                <a:cs typeface="+mn-cs"/>
                <a:hlinkClick r:id="rId11"/>
              </a:rPr>
              <a:t>Cobol, Lisp.</a:t>
            </a:r>
          </a:p>
          <a:p>
            <a:r>
              <a:rPr lang="fr-FR" sz="2400" b="0" i="0" u="none" strike="noStrike" kern="1200" dirty="0" smtClean="0">
                <a:solidFill>
                  <a:schemeClr val="tx1"/>
                </a:solidFill>
                <a:latin typeface="+mj-lt"/>
                <a:ea typeface="+mn-ea"/>
                <a:cs typeface="+mn-cs"/>
              </a:rPr>
              <a:t> </a:t>
            </a:r>
          </a:p>
          <a:p>
            <a:r>
              <a:rPr lang="fr-FR" sz="2400" b="0" i="0" u="none" strike="noStrike" kern="1200" dirty="0" smtClean="0">
                <a:solidFill>
                  <a:schemeClr val="tx1"/>
                </a:solidFill>
                <a:latin typeface="+mn-lt"/>
                <a:ea typeface="+mn-ea"/>
                <a:cs typeface="+mn-cs"/>
                <a:hlinkClick r:id="rId12"/>
              </a:rPr>
              <a:t>Lenguajes de alto nivel: Son aquellos que permiten una máxima flexibilidad al programador a la hora de abstraerse o de ser literal. Permiten un camino bidireccional entre el lenguaje máquina y una expresión casi oral entre la escritura del programa y su posterior compilación. Estos lenguajes suelen estar </a:t>
            </a:r>
            <a:r>
              <a:rPr lang="fr-FR" sz="2400" b="0" i="0" u="none" strike="noStrike" kern="1200" dirty="0" smtClean="0">
                <a:solidFill>
                  <a:schemeClr val="tx1"/>
                </a:solidFill>
                <a:latin typeface="+mn-lt"/>
                <a:ea typeface="+mn-ea"/>
                <a:cs typeface="+mn-cs"/>
                <a:hlinkClick r:id="rId13"/>
              </a:rPr>
              <a:t>orientados a objetos, </a:t>
            </a:r>
            <a:r>
              <a:rPr lang="fr-FR" sz="2400" b="0" i="0" u="none" strike="noStrike" kern="1200" dirty="0" smtClean="0">
                <a:solidFill>
                  <a:schemeClr val="tx1"/>
                </a:solidFill>
                <a:latin typeface="+mn-lt"/>
                <a:ea typeface="+mn-ea"/>
                <a:cs typeface="+mn-cs"/>
                <a:hlinkClick r:id="rId14"/>
              </a:rPr>
              <a:t>a eventos o </a:t>
            </a:r>
            <a:r>
              <a:rPr lang="fr-FR" sz="2400" b="0" i="0" u="none" strike="noStrike" kern="1200" dirty="0" smtClean="0">
                <a:solidFill>
                  <a:schemeClr val="tx1"/>
                </a:solidFill>
                <a:latin typeface="+mn-lt"/>
                <a:ea typeface="+mn-ea"/>
                <a:cs typeface="+mn-cs"/>
                <a:hlinkClick r:id="rId15"/>
              </a:rPr>
              <a:t>a funciones, pudiendo estos combinarse. A su vez estos pueden ser </a:t>
            </a:r>
            <a:r>
              <a:rPr lang="fr-FR" sz="2400" b="0" i="0" u="none" strike="noStrike" kern="1200" dirty="0" smtClean="0">
                <a:solidFill>
                  <a:schemeClr val="tx1"/>
                </a:solidFill>
                <a:latin typeface="+mn-lt"/>
                <a:ea typeface="+mn-ea"/>
                <a:cs typeface="+mn-cs"/>
                <a:hlinkClick r:id="rId16"/>
              </a:rPr>
              <a:t>compilados o </a:t>
            </a:r>
            <a:r>
              <a:rPr lang="fr-FR" sz="2400" b="0" i="0" u="none" strike="noStrike" kern="1200" dirty="0" smtClean="0">
                <a:solidFill>
                  <a:schemeClr val="tx1"/>
                </a:solidFill>
                <a:latin typeface="+mn-lt"/>
                <a:ea typeface="+mn-ea"/>
                <a:cs typeface="+mn-cs"/>
                <a:hlinkClick r:id="rId17"/>
              </a:rPr>
              <a:t>interpretados.</a:t>
            </a:r>
          </a:p>
          <a:p>
            <a:r>
              <a:rPr lang="fr-FR" sz="2400" b="0" i="0" u="none" strike="noStrike" kern="1200" dirty="0" err="1" smtClean="0">
                <a:solidFill>
                  <a:schemeClr val="tx1"/>
                </a:solidFill>
                <a:latin typeface="+mn-lt"/>
                <a:ea typeface="+mn-ea"/>
                <a:cs typeface="+mn-cs"/>
              </a:rPr>
              <a:t>Ejemplos</a:t>
            </a:r>
            <a:r>
              <a:rPr lang="fr-FR" sz="2400" b="0" i="0" u="none" strike="noStrike" kern="1200" dirty="0" smtClean="0">
                <a:solidFill>
                  <a:schemeClr val="tx1"/>
                </a:solidFill>
                <a:latin typeface="+mn-lt"/>
                <a:ea typeface="+mn-ea"/>
                <a:cs typeface="+mn-cs"/>
              </a:rPr>
              <a:t>: </a:t>
            </a:r>
            <a:r>
              <a:rPr lang="fr-FR" sz="2400" b="0" i="0" u="none" strike="noStrike" kern="1200" dirty="0" smtClean="0">
                <a:solidFill>
                  <a:schemeClr val="tx1"/>
                </a:solidFill>
                <a:latin typeface="+mn-lt"/>
                <a:ea typeface="+mn-ea"/>
                <a:cs typeface="+mn-cs"/>
                <a:hlinkClick r:id="rId18"/>
              </a:rPr>
              <a:t>Java, </a:t>
            </a:r>
            <a:r>
              <a:rPr lang="fr-FR" sz="2400" b="0" i="0" u="none" strike="noStrike" kern="1200" dirty="0" smtClean="0">
                <a:solidFill>
                  <a:schemeClr val="tx1"/>
                </a:solidFill>
                <a:latin typeface="+mn-lt"/>
                <a:ea typeface="+mn-ea"/>
                <a:cs typeface="+mn-cs"/>
                <a:hlinkClick r:id="rId19"/>
              </a:rPr>
              <a:t>PHP, </a:t>
            </a:r>
            <a:r>
              <a:rPr lang="fr-FR" sz="2400" b="0" i="0" u="none" strike="noStrike" kern="1200" dirty="0" smtClean="0">
                <a:solidFill>
                  <a:schemeClr val="tx1"/>
                </a:solidFill>
                <a:latin typeface="+mn-lt"/>
                <a:ea typeface="+mn-ea"/>
                <a:cs typeface="+mn-cs"/>
                <a:hlinkClick r:id="rId20"/>
              </a:rPr>
              <a:t>Python, </a:t>
            </a:r>
            <a:r>
              <a:rPr lang="fr-FR" sz="2400" b="0" i="0" u="none" strike="noStrike" kern="1200" dirty="0" smtClean="0">
                <a:solidFill>
                  <a:schemeClr val="tx1"/>
                </a:solidFill>
                <a:latin typeface="+mn-lt"/>
                <a:ea typeface="+mn-ea"/>
                <a:cs typeface="+mn-cs"/>
                <a:hlinkClick r:id="rId21"/>
              </a:rPr>
              <a:t>Javascript, </a:t>
            </a:r>
            <a:r>
              <a:rPr lang="fr-FR" sz="2400" b="0" i="0" u="none" strike="noStrike" kern="1200" dirty="0" smtClean="0">
                <a:solidFill>
                  <a:schemeClr val="tx1"/>
                </a:solidFill>
                <a:latin typeface="+mn-lt"/>
                <a:ea typeface="+mn-ea"/>
                <a:cs typeface="+mn-cs"/>
                <a:hlinkClick r:id="rId22"/>
              </a:rPr>
              <a:t>C#.</a:t>
            </a:r>
          </a:p>
          <a:p>
            <a:pPr marL="0" marR="0" indent="0" algn="l" defTabSz="914400" rtl="0" eaLnBrk="1" fontAlgn="auto" latinLnBrk="0" hangingPunct="1">
              <a:lnSpc>
                <a:spcPct val="100000"/>
              </a:lnSpc>
              <a:spcBef>
                <a:spcPts val="0"/>
              </a:spcBef>
              <a:spcAft>
                <a:spcPts val="0"/>
              </a:spcAft>
              <a:buClrTx/>
              <a:buSzTx/>
              <a:buFontTx/>
              <a:buNone/>
              <a:tabLst/>
              <a:defRPr/>
            </a:pPr>
            <a:endParaRPr lang="es-ES_tradnl" sz="2400" b="0" u="none" dirty="0" smtClean="0"/>
          </a:p>
          <a:p>
            <a:endParaRPr lang="es-ES_tradnl" sz="2400" b="0" u="none" dirty="0"/>
          </a:p>
        </p:txBody>
      </p:sp>
      <p:sp>
        <p:nvSpPr>
          <p:cNvPr id="4" name="Slide Number Placeholder 3"/>
          <p:cNvSpPr>
            <a:spLocks noGrp="1"/>
          </p:cNvSpPr>
          <p:nvPr>
            <p:ph type="sldNum" sz="quarter" idx="10"/>
          </p:nvPr>
        </p:nvSpPr>
        <p:spPr/>
        <p:txBody>
          <a:bodyPr/>
          <a:lstStyle/>
          <a:p>
            <a:fld id="{0820CB74-5220-6042-9D4B-66C63BFFAB83}" type="slidenum">
              <a:rPr lang="en-US" smtClean="0"/>
              <a:t>23</a:t>
            </a:fld>
            <a:endParaRPr lang="en-US"/>
          </a:p>
        </p:txBody>
      </p:sp>
    </p:spTree>
    <p:extLst>
      <p:ext uri="{BB962C8B-B14F-4D97-AF65-F5344CB8AC3E}">
        <p14:creationId xmlns:p14="http://schemas.microsoft.com/office/powerpoint/2010/main" val="35153206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s-ES_tradnl" dirty="0"/>
          </a:p>
        </p:txBody>
      </p:sp>
      <p:sp>
        <p:nvSpPr>
          <p:cNvPr id="4" name="Slide Number Placeholder 3"/>
          <p:cNvSpPr>
            <a:spLocks noGrp="1"/>
          </p:cNvSpPr>
          <p:nvPr>
            <p:ph type="sldNum" sz="quarter" idx="10"/>
          </p:nvPr>
        </p:nvSpPr>
        <p:spPr/>
        <p:txBody>
          <a:bodyPr/>
          <a:lstStyle/>
          <a:p>
            <a:fld id="{D4CA8AD7-CBAE-4D4E-B7F3-642C6015B679}" type="slidenum">
              <a:rPr lang="es-ES" smtClean="0"/>
              <a:t>25</a:t>
            </a:fld>
            <a:endParaRPr lang="es-ES"/>
          </a:p>
        </p:txBody>
      </p:sp>
    </p:spTree>
    <p:extLst>
      <p:ext uri="{BB962C8B-B14F-4D97-AF65-F5344CB8AC3E}">
        <p14:creationId xmlns:p14="http://schemas.microsoft.com/office/powerpoint/2010/main" val="15617176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kern="1200" dirty="0" smtClean="0">
                <a:solidFill>
                  <a:schemeClr val="tx1"/>
                </a:solidFill>
                <a:effectLst/>
                <a:latin typeface="+mn-lt"/>
                <a:ea typeface="+mn-ea"/>
                <a:cs typeface="+mn-cs"/>
              </a:rPr>
              <a:t>Una vez compilado el programa, el código fuente no es necesario para ejecutarlo, así que puede permanecer en secreto si se desea.</a:t>
            </a:r>
            <a:endParaRPr lang="es-ES" dirty="0"/>
          </a:p>
        </p:txBody>
      </p:sp>
      <p:sp>
        <p:nvSpPr>
          <p:cNvPr id="4" name="Marcador de número de diapositiva 3"/>
          <p:cNvSpPr>
            <a:spLocks noGrp="1"/>
          </p:cNvSpPr>
          <p:nvPr>
            <p:ph type="sldNum" sz="quarter" idx="10"/>
          </p:nvPr>
        </p:nvSpPr>
        <p:spPr/>
        <p:txBody>
          <a:bodyPr/>
          <a:lstStyle/>
          <a:p>
            <a:fld id="{D4CA8AD7-CBAE-4D4E-B7F3-642C6015B679}" type="slidenum">
              <a:rPr lang="es-ES" smtClean="0"/>
              <a:t>26</a:t>
            </a:fld>
            <a:endParaRPr lang="es-ES"/>
          </a:p>
        </p:txBody>
      </p:sp>
    </p:spTree>
    <p:extLst>
      <p:ext uri="{BB962C8B-B14F-4D97-AF65-F5344CB8AC3E}">
        <p14:creationId xmlns:p14="http://schemas.microsoft.com/office/powerpoint/2010/main" val="35088474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1200" b="0" i="0" u="none" strike="noStrike" kern="1200" baseline="0" dirty="0" smtClean="0">
                <a:solidFill>
                  <a:schemeClr val="tx1"/>
                </a:solidFill>
                <a:latin typeface="+mn-lt"/>
                <a:ea typeface="+mn-ea"/>
                <a:cs typeface="+mn-cs"/>
              </a:rPr>
              <a:t>As </a:t>
            </a:r>
            <a:r>
              <a:rPr lang="es-ES_tradnl" sz="1200" b="0" i="0" u="none" strike="noStrike" kern="1200" baseline="0" dirty="0" err="1" smtClean="0">
                <a:solidFill>
                  <a:schemeClr val="tx1"/>
                </a:solidFill>
                <a:latin typeface="+mn-lt"/>
                <a:ea typeface="+mn-ea"/>
                <a:cs typeface="+mn-cs"/>
              </a:rPr>
              <a:t>Python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is</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an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interpreted</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programming</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language</a:t>
            </a:r>
            <a:r>
              <a:rPr lang="es-ES_tradnl" sz="1200" b="0" i="0" u="none" strike="noStrike" kern="1200" baseline="0" dirty="0" smtClean="0">
                <a:solidFill>
                  <a:schemeClr val="tx1"/>
                </a:solidFill>
                <a:latin typeface="+mn-lt"/>
                <a:ea typeface="+mn-ea"/>
                <a:cs typeface="+mn-cs"/>
              </a:rPr>
              <a:t>, in general </a:t>
            </a:r>
            <a:r>
              <a:rPr lang="es-ES_tradnl" sz="1200" b="0" i="0" u="none" strike="noStrike" kern="1200" baseline="0" dirty="0" err="1" smtClean="0">
                <a:solidFill>
                  <a:schemeClr val="tx1"/>
                </a:solidFill>
                <a:latin typeface="+mn-lt"/>
                <a:ea typeface="+mn-ea"/>
                <a:cs typeface="+mn-cs"/>
              </a:rPr>
              <a:t>most</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Python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code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will</a:t>
            </a:r>
            <a:endParaRPr lang="es-ES_tradnl" sz="1200" b="0" i="0" u="none" strike="noStrike" kern="1200" baseline="0" dirty="0" smtClean="0">
              <a:solidFill>
                <a:schemeClr val="tx1"/>
              </a:solidFill>
              <a:latin typeface="+mn-lt"/>
              <a:ea typeface="+mn-ea"/>
              <a:cs typeface="+mn-cs"/>
            </a:endParaRPr>
          </a:p>
          <a:p>
            <a:r>
              <a:rPr lang="es-ES_tradnl" sz="1200" b="0" i="0" u="none" strike="noStrike" kern="1200" baseline="0" dirty="0" err="1" smtClean="0">
                <a:solidFill>
                  <a:schemeClr val="tx1"/>
                </a:solidFill>
                <a:latin typeface="+mn-lt"/>
                <a:ea typeface="+mn-ea"/>
                <a:cs typeface="+mn-cs"/>
              </a:rPr>
              <a:t>run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substantially</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slower</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than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code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written</a:t>
            </a:r>
            <a:r>
              <a:rPr lang="es-ES_tradnl" sz="1200" b="0" i="0" u="none" strike="noStrike" kern="1200" baseline="0" dirty="0" smtClean="0">
                <a:solidFill>
                  <a:schemeClr val="tx1"/>
                </a:solidFill>
                <a:latin typeface="+mn-lt"/>
                <a:ea typeface="+mn-ea"/>
                <a:cs typeface="+mn-cs"/>
              </a:rPr>
              <a:t> in a </a:t>
            </a:r>
            <a:r>
              <a:rPr lang="es-ES_tradnl" sz="1200" b="0" i="0" u="none" strike="noStrike" kern="1200" baseline="0" dirty="0" err="1" smtClean="0">
                <a:solidFill>
                  <a:schemeClr val="tx1"/>
                </a:solidFill>
                <a:latin typeface="+mn-lt"/>
                <a:ea typeface="+mn-ea"/>
                <a:cs typeface="+mn-cs"/>
              </a:rPr>
              <a:t>compiled</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language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like</a:t>
            </a:r>
            <a:r>
              <a:rPr lang="es-ES_tradnl" sz="1200" b="0" i="0" u="none" strike="noStrike" kern="1200" baseline="0" dirty="0" smtClean="0">
                <a:solidFill>
                  <a:schemeClr val="tx1"/>
                </a:solidFill>
                <a:latin typeface="+mn-lt"/>
                <a:ea typeface="+mn-ea"/>
                <a:cs typeface="+mn-cs"/>
              </a:rPr>
              <a:t> Java </a:t>
            </a:r>
            <a:r>
              <a:rPr lang="es-ES_tradnl" sz="1200" b="0" i="0" u="none" strike="noStrike" kern="1200" baseline="0" dirty="0" err="1" smtClean="0">
                <a:solidFill>
                  <a:schemeClr val="tx1"/>
                </a:solidFill>
                <a:latin typeface="+mn-lt"/>
                <a:ea typeface="+mn-ea"/>
                <a:cs typeface="+mn-cs"/>
              </a:rPr>
              <a:t>or</a:t>
            </a:r>
            <a:r>
              <a:rPr lang="es-ES_tradnl" sz="1200" b="0" i="0" u="none" strike="noStrike" kern="1200" baseline="0" dirty="0" smtClean="0">
                <a:solidFill>
                  <a:schemeClr val="tx1"/>
                </a:solidFill>
                <a:latin typeface="+mn-lt"/>
                <a:ea typeface="+mn-ea"/>
                <a:cs typeface="+mn-cs"/>
              </a:rPr>
              <a:t> C++.</a:t>
            </a:r>
          </a:p>
          <a:p>
            <a:r>
              <a:rPr lang="es-ES_tradnl" sz="1200" b="0" i="0" u="none" strike="noStrike" kern="1200" baseline="0" dirty="0" smtClean="0">
                <a:solidFill>
                  <a:schemeClr val="tx1"/>
                </a:solidFill>
                <a:latin typeface="+mn-lt"/>
                <a:ea typeface="+mn-ea"/>
                <a:cs typeface="+mn-cs"/>
              </a:rPr>
              <a:t>As </a:t>
            </a:r>
            <a:r>
              <a:rPr lang="es-ES_tradnl" sz="1200" b="0" i="0" u="none" strike="noStrike" kern="1200" baseline="0" dirty="0" err="1" smtClean="0">
                <a:solidFill>
                  <a:schemeClr val="tx1"/>
                </a:solidFill>
                <a:latin typeface="+mn-lt"/>
                <a:ea typeface="+mn-ea"/>
                <a:cs typeface="+mn-cs"/>
              </a:rPr>
              <a:t>programmer</a:t>
            </a:r>
            <a:r>
              <a:rPr lang="es-ES_tradnl" sz="1200" b="0" i="0" u="none" strike="noStrike" kern="1200" baseline="0" dirty="0" smtClean="0">
                <a:solidFill>
                  <a:schemeClr val="tx1"/>
                </a:solidFill>
                <a:latin typeface="+mn-lt"/>
                <a:ea typeface="+mn-ea"/>
                <a:cs typeface="+mn-cs"/>
              </a:rPr>
              <a:t> time </a:t>
            </a:r>
            <a:r>
              <a:rPr lang="es-ES_tradnl" sz="1200" b="0" i="0" u="none" strike="noStrike" kern="1200" baseline="0" dirty="0" err="1" smtClean="0">
                <a:solidFill>
                  <a:schemeClr val="tx1"/>
                </a:solidFill>
                <a:latin typeface="+mn-lt"/>
                <a:ea typeface="+mn-ea"/>
                <a:cs typeface="+mn-cs"/>
              </a:rPr>
              <a:t>is</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often</a:t>
            </a:r>
            <a:r>
              <a:rPr lang="es-ES_tradnl" sz="1200" b="0" i="0" u="none" strike="noStrike" kern="1200" baseline="0" dirty="0" smtClean="0">
                <a:solidFill>
                  <a:schemeClr val="tx1"/>
                </a:solidFill>
                <a:latin typeface="+mn-lt"/>
                <a:ea typeface="+mn-ea"/>
                <a:cs typeface="+mn-cs"/>
              </a:rPr>
              <a:t> more </a:t>
            </a:r>
            <a:r>
              <a:rPr lang="es-ES_tradnl" sz="1200" b="0" i="0" u="none" strike="noStrike" kern="1200" baseline="0" dirty="0" err="1" smtClean="0">
                <a:solidFill>
                  <a:schemeClr val="tx1"/>
                </a:solidFill>
                <a:latin typeface="+mn-lt"/>
                <a:ea typeface="+mn-ea"/>
                <a:cs typeface="+mn-cs"/>
              </a:rPr>
              <a:t>valuable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than</a:t>
            </a:r>
            <a:r>
              <a:rPr lang="es-ES_tradnl" sz="1200" b="0" i="0" u="none" strike="noStrike" kern="1200" baseline="0" dirty="0" smtClean="0">
                <a:solidFill>
                  <a:schemeClr val="tx1"/>
                </a:solidFill>
                <a:latin typeface="+mn-lt"/>
                <a:ea typeface="+mn-ea"/>
                <a:cs typeface="+mn-cs"/>
              </a:rPr>
              <a:t> CPU time, </a:t>
            </a:r>
            <a:r>
              <a:rPr lang="es-ES_tradnl" sz="1200" b="0" i="0" u="none" strike="noStrike" kern="1200" baseline="0" dirty="0" err="1" smtClean="0">
                <a:solidFill>
                  <a:schemeClr val="tx1"/>
                </a:solidFill>
                <a:latin typeface="+mn-lt"/>
                <a:ea typeface="+mn-ea"/>
                <a:cs typeface="+mn-cs"/>
              </a:rPr>
              <a:t>many</a:t>
            </a:r>
            <a:r>
              <a:rPr lang="es-ES_tradnl" sz="1200" b="0" i="0" u="none" strike="noStrike" kern="1200" baseline="0" dirty="0" smtClean="0">
                <a:solidFill>
                  <a:schemeClr val="tx1"/>
                </a:solidFill>
                <a:latin typeface="+mn-lt"/>
                <a:ea typeface="+mn-ea"/>
                <a:cs typeface="+mn-cs"/>
              </a:rPr>
              <a:t> are </a:t>
            </a:r>
            <a:r>
              <a:rPr lang="es-ES_tradnl" sz="1200" b="0" i="0" u="none" strike="noStrike" kern="1200" baseline="0" dirty="0" err="1" smtClean="0">
                <a:solidFill>
                  <a:schemeClr val="tx1"/>
                </a:solidFill>
                <a:latin typeface="+mn-lt"/>
                <a:ea typeface="+mn-ea"/>
                <a:cs typeface="+mn-cs"/>
              </a:rPr>
              <a:t>happy</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to</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make</a:t>
            </a:r>
            <a:endParaRPr lang="es-ES_tradnl" sz="1200" b="0" i="0" u="none" strike="noStrike" kern="1200" baseline="0" dirty="0" smtClean="0">
              <a:solidFill>
                <a:schemeClr val="tx1"/>
              </a:solidFill>
              <a:latin typeface="+mn-lt"/>
              <a:ea typeface="+mn-ea"/>
              <a:cs typeface="+mn-cs"/>
            </a:endParaRPr>
          </a:p>
          <a:p>
            <a:r>
              <a:rPr lang="es-ES_tradnl" sz="1200" b="0" i="0" u="none" strike="noStrike" kern="1200" baseline="0" dirty="0" err="1" smtClean="0">
                <a:solidFill>
                  <a:schemeClr val="tx1"/>
                </a:solidFill>
                <a:latin typeface="+mn-lt"/>
                <a:ea typeface="+mn-ea"/>
                <a:cs typeface="+mn-cs"/>
              </a:rPr>
              <a:t>this</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trade</a:t>
            </a:r>
            <a:r>
              <a:rPr lang="es-ES_tradnl" sz="1200" b="0" i="0" u="none" strike="noStrike" kern="1200" baseline="0" dirty="0" smtClean="0">
                <a:solidFill>
                  <a:schemeClr val="tx1"/>
                </a:solidFill>
                <a:latin typeface="+mn-lt"/>
                <a:ea typeface="+mn-ea"/>
                <a:cs typeface="+mn-cs"/>
              </a:rPr>
              <a:t>-off.</a:t>
            </a:r>
            <a:endParaRPr lang="es-ES_tradnl" dirty="0"/>
          </a:p>
        </p:txBody>
      </p:sp>
      <p:sp>
        <p:nvSpPr>
          <p:cNvPr id="4" name="Slide Number Placeholder 3"/>
          <p:cNvSpPr>
            <a:spLocks noGrp="1"/>
          </p:cNvSpPr>
          <p:nvPr>
            <p:ph type="sldNum" sz="quarter" idx="10"/>
          </p:nvPr>
        </p:nvSpPr>
        <p:spPr/>
        <p:txBody>
          <a:bodyPr/>
          <a:lstStyle/>
          <a:p>
            <a:fld id="{D4CA8AD7-CBAE-4D4E-B7F3-642C6015B679}" type="slidenum">
              <a:rPr lang="es-ES" smtClean="0"/>
              <a:t>28</a:t>
            </a:fld>
            <a:endParaRPr lang="es-ES"/>
          </a:p>
        </p:txBody>
      </p:sp>
    </p:spTree>
    <p:extLst>
      <p:ext uri="{BB962C8B-B14F-4D97-AF65-F5344CB8AC3E}">
        <p14:creationId xmlns:p14="http://schemas.microsoft.com/office/powerpoint/2010/main" val="1561717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1200" b="0" i="0" u="none" strike="noStrike" kern="1200" baseline="0" dirty="0" smtClean="0">
                <a:solidFill>
                  <a:schemeClr val="tx1"/>
                </a:solidFill>
                <a:latin typeface="+mn-lt"/>
                <a:ea typeface="+mn-ea"/>
                <a:cs typeface="+mn-cs"/>
              </a:rPr>
              <a:t>As </a:t>
            </a:r>
            <a:r>
              <a:rPr lang="es-ES_tradnl" sz="1200" b="0" i="0" u="none" strike="noStrike" kern="1200" baseline="0" dirty="0" err="1" smtClean="0">
                <a:solidFill>
                  <a:schemeClr val="tx1"/>
                </a:solidFill>
                <a:latin typeface="+mn-lt"/>
                <a:ea typeface="+mn-ea"/>
                <a:cs typeface="+mn-cs"/>
              </a:rPr>
              <a:t>Python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is</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an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interpreted</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programming</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language</a:t>
            </a:r>
            <a:r>
              <a:rPr lang="es-ES_tradnl" sz="1200" b="0" i="0" u="none" strike="noStrike" kern="1200" baseline="0" dirty="0" smtClean="0">
                <a:solidFill>
                  <a:schemeClr val="tx1"/>
                </a:solidFill>
                <a:latin typeface="+mn-lt"/>
                <a:ea typeface="+mn-ea"/>
                <a:cs typeface="+mn-cs"/>
              </a:rPr>
              <a:t>, in general </a:t>
            </a:r>
            <a:r>
              <a:rPr lang="es-ES_tradnl" sz="1200" b="0" i="0" u="none" strike="noStrike" kern="1200" baseline="0" dirty="0" err="1" smtClean="0">
                <a:solidFill>
                  <a:schemeClr val="tx1"/>
                </a:solidFill>
                <a:latin typeface="+mn-lt"/>
                <a:ea typeface="+mn-ea"/>
                <a:cs typeface="+mn-cs"/>
              </a:rPr>
              <a:t>most</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Python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code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will</a:t>
            </a:r>
            <a:endParaRPr lang="es-ES_tradnl" sz="1200" b="0" i="0" u="none" strike="noStrike" kern="1200" baseline="0" dirty="0" smtClean="0">
              <a:solidFill>
                <a:schemeClr val="tx1"/>
              </a:solidFill>
              <a:latin typeface="+mn-lt"/>
              <a:ea typeface="+mn-ea"/>
              <a:cs typeface="+mn-cs"/>
            </a:endParaRPr>
          </a:p>
          <a:p>
            <a:r>
              <a:rPr lang="es-ES_tradnl" sz="1200" b="0" i="0" u="none" strike="noStrike" kern="1200" baseline="0" dirty="0" err="1" smtClean="0">
                <a:solidFill>
                  <a:schemeClr val="tx1"/>
                </a:solidFill>
                <a:latin typeface="+mn-lt"/>
                <a:ea typeface="+mn-ea"/>
                <a:cs typeface="+mn-cs"/>
              </a:rPr>
              <a:t>run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substantially</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slower</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than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code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written</a:t>
            </a:r>
            <a:r>
              <a:rPr lang="es-ES_tradnl" sz="1200" b="0" i="0" u="none" strike="noStrike" kern="1200" baseline="0" dirty="0" smtClean="0">
                <a:solidFill>
                  <a:schemeClr val="tx1"/>
                </a:solidFill>
                <a:latin typeface="+mn-lt"/>
                <a:ea typeface="+mn-ea"/>
                <a:cs typeface="+mn-cs"/>
              </a:rPr>
              <a:t> in a </a:t>
            </a:r>
            <a:r>
              <a:rPr lang="es-ES_tradnl" sz="1200" b="0" i="0" u="none" strike="noStrike" kern="1200" baseline="0" dirty="0" err="1" smtClean="0">
                <a:solidFill>
                  <a:schemeClr val="tx1"/>
                </a:solidFill>
                <a:latin typeface="+mn-lt"/>
                <a:ea typeface="+mn-ea"/>
                <a:cs typeface="+mn-cs"/>
              </a:rPr>
              <a:t>compiled</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language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like</a:t>
            </a:r>
            <a:r>
              <a:rPr lang="es-ES_tradnl" sz="1200" b="0" i="0" u="none" strike="noStrike" kern="1200" baseline="0" dirty="0" smtClean="0">
                <a:solidFill>
                  <a:schemeClr val="tx1"/>
                </a:solidFill>
                <a:latin typeface="+mn-lt"/>
                <a:ea typeface="+mn-ea"/>
                <a:cs typeface="+mn-cs"/>
              </a:rPr>
              <a:t> Java </a:t>
            </a:r>
            <a:r>
              <a:rPr lang="es-ES_tradnl" sz="1200" b="0" i="0" u="none" strike="noStrike" kern="1200" baseline="0" dirty="0" err="1" smtClean="0">
                <a:solidFill>
                  <a:schemeClr val="tx1"/>
                </a:solidFill>
                <a:latin typeface="+mn-lt"/>
                <a:ea typeface="+mn-ea"/>
                <a:cs typeface="+mn-cs"/>
              </a:rPr>
              <a:t>or</a:t>
            </a:r>
            <a:r>
              <a:rPr lang="es-ES_tradnl" sz="1200" b="0" i="0" u="none" strike="noStrike" kern="1200" baseline="0" dirty="0" smtClean="0">
                <a:solidFill>
                  <a:schemeClr val="tx1"/>
                </a:solidFill>
                <a:latin typeface="+mn-lt"/>
                <a:ea typeface="+mn-ea"/>
                <a:cs typeface="+mn-cs"/>
              </a:rPr>
              <a:t> C++.</a:t>
            </a:r>
          </a:p>
          <a:p>
            <a:r>
              <a:rPr lang="es-ES_tradnl" sz="1200" b="0" i="0" u="none" strike="noStrike" kern="1200" baseline="0" dirty="0" smtClean="0">
                <a:solidFill>
                  <a:schemeClr val="tx1"/>
                </a:solidFill>
                <a:latin typeface="+mn-lt"/>
                <a:ea typeface="+mn-ea"/>
                <a:cs typeface="+mn-cs"/>
              </a:rPr>
              <a:t>As </a:t>
            </a:r>
            <a:r>
              <a:rPr lang="es-ES_tradnl" sz="1200" b="0" i="0" u="none" strike="noStrike" kern="1200" baseline="0" dirty="0" err="1" smtClean="0">
                <a:solidFill>
                  <a:schemeClr val="tx1"/>
                </a:solidFill>
                <a:latin typeface="+mn-lt"/>
                <a:ea typeface="+mn-ea"/>
                <a:cs typeface="+mn-cs"/>
              </a:rPr>
              <a:t>programmer</a:t>
            </a:r>
            <a:r>
              <a:rPr lang="es-ES_tradnl" sz="1200" b="0" i="0" u="none" strike="noStrike" kern="1200" baseline="0" dirty="0" smtClean="0">
                <a:solidFill>
                  <a:schemeClr val="tx1"/>
                </a:solidFill>
                <a:latin typeface="+mn-lt"/>
                <a:ea typeface="+mn-ea"/>
                <a:cs typeface="+mn-cs"/>
              </a:rPr>
              <a:t> time </a:t>
            </a:r>
            <a:r>
              <a:rPr lang="es-ES_tradnl" sz="1200" b="0" i="0" u="none" strike="noStrike" kern="1200" baseline="0" dirty="0" err="1" smtClean="0">
                <a:solidFill>
                  <a:schemeClr val="tx1"/>
                </a:solidFill>
                <a:latin typeface="+mn-lt"/>
                <a:ea typeface="+mn-ea"/>
                <a:cs typeface="+mn-cs"/>
              </a:rPr>
              <a:t>is</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often</a:t>
            </a:r>
            <a:r>
              <a:rPr lang="es-ES_tradnl" sz="1200" b="0" i="0" u="none" strike="noStrike" kern="1200" baseline="0" dirty="0" smtClean="0">
                <a:solidFill>
                  <a:schemeClr val="tx1"/>
                </a:solidFill>
                <a:latin typeface="+mn-lt"/>
                <a:ea typeface="+mn-ea"/>
                <a:cs typeface="+mn-cs"/>
              </a:rPr>
              <a:t> more </a:t>
            </a:r>
            <a:r>
              <a:rPr lang="es-ES_tradnl" sz="1200" b="0" i="0" u="none" strike="noStrike" kern="1200" baseline="0" dirty="0" err="1" smtClean="0">
                <a:solidFill>
                  <a:schemeClr val="tx1"/>
                </a:solidFill>
                <a:latin typeface="+mn-lt"/>
                <a:ea typeface="+mn-ea"/>
                <a:cs typeface="+mn-cs"/>
              </a:rPr>
              <a:t>valuable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than</a:t>
            </a:r>
            <a:r>
              <a:rPr lang="es-ES_tradnl" sz="1200" b="0" i="0" u="none" strike="noStrike" kern="1200" baseline="0" dirty="0" smtClean="0">
                <a:solidFill>
                  <a:schemeClr val="tx1"/>
                </a:solidFill>
                <a:latin typeface="+mn-lt"/>
                <a:ea typeface="+mn-ea"/>
                <a:cs typeface="+mn-cs"/>
              </a:rPr>
              <a:t> CPU time, </a:t>
            </a:r>
            <a:r>
              <a:rPr lang="es-ES_tradnl" sz="1200" b="0" i="0" u="none" strike="noStrike" kern="1200" baseline="0" dirty="0" err="1" smtClean="0">
                <a:solidFill>
                  <a:schemeClr val="tx1"/>
                </a:solidFill>
                <a:latin typeface="+mn-lt"/>
                <a:ea typeface="+mn-ea"/>
                <a:cs typeface="+mn-cs"/>
              </a:rPr>
              <a:t>many</a:t>
            </a:r>
            <a:r>
              <a:rPr lang="es-ES_tradnl" sz="1200" b="0" i="0" u="none" strike="noStrike" kern="1200" baseline="0" dirty="0" smtClean="0">
                <a:solidFill>
                  <a:schemeClr val="tx1"/>
                </a:solidFill>
                <a:latin typeface="+mn-lt"/>
                <a:ea typeface="+mn-ea"/>
                <a:cs typeface="+mn-cs"/>
              </a:rPr>
              <a:t> are </a:t>
            </a:r>
            <a:r>
              <a:rPr lang="es-ES_tradnl" sz="1200" b="0" i="0" u="none" strike="noStrike" kern="1200" baseline="0" dirty="0" err="1" smtClean="0">
                <a:solidFill>
                  <a:schemeClr val="tx1"/>
                </a:solidFill>
                <a:latin typeface="+mn-lt"/>
                <a:ea typeface="+mn-ea"/>
                <a:cs typeface="+mn-cs"/>
              </a:rPr>
              <a:t>happy</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to</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make</a:t>
            </a:r>
            <a:endParaRPr lang="es-ES_tradnl" sz="1200" b="0" i="0" u="none" strike="noStrike" kern="1200" baseline="0" dirty="0" smtClean="0">
              <a:solidFill>
                <a:schemeClr val="tx1"/>
              </a:solidFill>
              <a:latin typeface="+mn-lt"/>
              <a:ea typeface="+mn-ea"/>
              <a:cs typeface="+mn-cs"/>
            </a:endParaRPr>
          </a:p>
          <a:p>
            <a:r>
              <a:rPr lang="es-ES_tradnl" sz="1200" b="0" i="0" u="none" strike="noStrike" kern="1200" baseline="0" dirty="0" err="1" smtClean="0">
                <a:solidFill>
                  <a:schemeClr val="tx1"/>
                </a:solidFill>
                <a:latin typeface="+mn-lt"/>
                <a:ea typeface="+mn-ea"/>
                <a:cs typeface="+mn-cs"/>
              </a:rPr>
              <a:t>this</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trade</a:t>
            </a:r>
            <a:r>
              <a:rPr lang="es-ES_tradnl" sz="1200" b="0" i="0" u="none" strike="noStrike" kern="1200" baseline="0" dirty="0" smtClean="0">
                <a:solidFill>
                  <a:schemeClr val="tx1"/>
                </a:solidFill>
                <a:latin typeface="+mn-lt"/>
                <a:ea typeface="+mn-ea"/>
                <a:cs typeface="+mn-cs"/>
              </a:rPr>
              <a:t>-off.</a:t>
            </a:r>
          </a:p>
          <a:p>
            <a:endParaRPr lang="es-ES_tradnl" dirty="0"/>
          </a:p>
        </p:txBody>
      </p:sp>
      <p:sp>
        <p:nvSpPr>
          <p:cNvPr id="4" name="Slide Number Placeholder 3"/>
          <p:cNvSpPr>
            <a:spLocks noGrp="1"/>
          </p:cNvSpPr>
          <p:nvPr>
            <p:ph type="sldNum" sz="quarter" idx="10"/>
          </p:nvPr>
        </p:nvSpPr>
        <p:spPr/>
        <p:txBody>
          <a:bodyPr/>
          <a:lstStyle/>
          <a:p>
            <a:fld id="{D4CA8AD7-CBAE-4D4E-B7F3-642C6015B679}" type="slidenum">
              <a:rPr lang="es-ES" smtClean="0"/>
              <a:t>29</a:t>
            </a:fld>
            <a:endParaRPr lang="es-ES"/>
          </a:p>
        </p:txBody>
      </p:sp>
    </p:spTree>
    <p:extLst>
      <p:ext uri="{BB962C8B-B14F-4D97-AF65-F5344CB8AC3E}">
        <p14:creationId xmlns:p14="http://schemas.microsoft.com/office/powerpoint/2010/main" val="15617176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1200" kern="1200" dirty="0" err="1" smtClean="0">
                <a:solidFill>
                  <a:schemeClr val="tx1"/>
                </a:solidFill>
                <a:latin typeface="+mn-lt"/>
                <a:ea typeface="+mn-ea"/>
                <a:cs typeface="+mn-cs"/>
              </a:rPr>
              <a:t>An</a:t>
            </a:r>
            <a:r>
              <a:rPr lang="es-ES_tradnl" sz="1200" kern="1200" dirty="0" smtClean="0">
                <a:solidFill>
                  <a:schemeClr val="tx1"/>
                </a:solidFill>
                <a:latin typeface="+mn-lt"/>
                <a:ea typeface="+mn-ea"/>
                <a:cs typeface="+mn-cs"/>
              </a:rPr>
              <a:t> IDE </a:t>
            </a:r>
            <a:r>
              <a:rPr lang="es-ES_tradnl" sz="1200" kern="1200" dirty="0" err="1" smtClean="0">
                <a:solidFill>
                  <a:schemeClr val="tx1"/>
                </a:solidFill>
                <a:latin typeface="+mn-lt"/>
                <a:ea typeface="+mn-ea"/>
                <a:cs typeface="+mn-cs"/>
              </a:rPr>
              <a:t>normally</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consists</a:t>
            </a:r>
            <a:r>
              <a:rPr lang="es-ES_tradnl" sz="1200" kern="1200" dirty="0" smtClean="0">
                <a:solidFill>
                  <a:schemeClr val="tx1"/>
                </a:solidFill>
                <a:latin typeface="+mn-lt"/>
                <a:ea typeface="+mn-ea"/>
                <a:cs typeface="+mn-cs"/>
              </a:rPr>
              <a:t> of</a:t>
            </a:r>
            <a:r>
              <a:rPr lang="es-ES_tradnl" sz="1200" kern="1200" baseline="0" dirty="0" smtClean="0">
                <a:solidFill>
                  <a:schemeClr val="tx1"/>
                </a:solidFill>
                <a:latin typeface="+mn-lt"/>
                <a:ea typeface="+mn-ea"/>
                <a:cs typeface="+mn-cs"/>
              </a:rPr>
              <a:t> a </a:t>
            </a:r>
            <a:r>
              <a:rPr lang="es-ES_tradnl" sz="1200" kern="1200" dirty="0" smtClean="0">
                <a:solidFill>
                  <a:schemeClr val="tx1"/>
                </a:solidFill>
                <a:latin typeface="+mn-lt"/>
                <a:ea typeface="+mn-ea"/>
                <a:cs typeface="+mn-cs"/>
                <a:hlinkClick r:id="rId3"/>
              </a:rPr>
              <a:t>source code editor, </a:t>
            </a:r>
            <a:r>
              <a:rPr lang="es-ES_tradnl" sz="1200" kern="1200" dirty="0" smtClean="0">
                <a:solidFill>
                  <a:schemeClr val="tx1"/>
                </a:solidFill>
                <a:latin typeface="+mn-lt"/>
                <a:ea typeface="+mn-ea"/>
                <a:cs typeface="+mn-cs"/>
                <a:hlinkClick r:id="rId4"/>
              </a:rPr>
              <a:t>build automation tools, and a </a:t>
            </a:r>
            <a:r>
              <a:rPr lang="es-ES_tradnl" sz="1200" kern="1200" dirty="0" smtClean="0">
                <a:solidFill>
                  <a:schemeClr val="tx1"/>
                </a:solidFill>
                <a:latin typeface="+mn-lt"/>
                <a:ea typeface="+mn-ea"/>
                <a:cs typeface="+mn-cs"/>
                <a:hlinkClick r:id="rId5"/>
              </a:rPr>
              <a:t>debugger. Most modern IDEs have </a:t>
            </a:r>
            <a:r>
              <a:rPr lang="es-ES_tradnl" sz="1200" kern="1200" dirty="0" smtClean="0">
                <a:solidFill>
                  <a:schemeClr val="tx1"/>
                </a:solidFill>
                <a:latin typeface="+mn-lt"/>
                <a:ea typeface="+mn-ea"/>
                <a:cs typeface="+mn-cs"/>
                <a:hlinkClick r:id="rId6"/>
              </a:rPr>
              <a:t>intelligent code completion. </a:t>
            </a:r>
          </a:p>
          <a:p>
            <a:r>
              <a:rPr lang="es-ES_tradnl" sz="1200" kern="1200" dirty="0" smtClean="0">
                <a:solidFill>
                  <a:schemeClr val="tx1"/>
                </a:solidFill>
                <a:latin typeface="+mn-lt"/>
                <a:ea typeface="+mn-ea"/>
                <a:cs typeface="+mn-cs"/>
                <a:hlinkClick r:id="rId6"/>
              </a:rPr>
              <a:t>Some IDEs, such as </a:t>
            </a:r>
            <a:r>
              <a:rPr lang="es-ES_tradnl" sz="1200" kern="1200" dirty="0" smtClean="0">
                <a:solidFill>
                  <a:schemeClr val="tx1"/>
                </a:solidFill>
                <a:latin typeface="+mn-lt"/>
                <a:ea typeface="+mn-ea"/>
                <a:cs typeface="+mn-cs"/>
                <a:hlinkClick r:id="rId7"/>
              </a:rPr>
              <a:t>NetBeans and </a:t>
            </a:r>
            <a:r>
              <a:rPr lang="es-ES_tradnl" sz="1200" kern="1200" dirty="0" smtClean="0">
                <a:solidFill>
                  <a:schemeClr val="tx1"/>
                </a:solidFill>
                <a:latin typeface="+mn-lt"/>
                <a:ea typeface="+mn-ea"/>
                <a:cs typeface="+mn-cs"/>
                <a:hlinkClick r:id="rId8"/>
              </a:rPr>
              <a:t>Eclipse, contain a </a:t>
            </a:r>
            <a:r>
              <a:rPr lang="es-ES_tradnl" sz="1200" kern="1200" dirty="0" smtClean="0">
                <a:solidFill>
                  <a:schemeClr val="tx1"/>
                </a:solidFill>
                <a:latin typeface="+mn-lt"/>
                <a:ea typeface="+mn-ea"/>
                <a:cs typeface="+mn-cs"/>
                <a:hlinkClick r:id="rId9"/>
              </a:rPr>
              <a:t>compiler, </a:t>
            </a:r>
            <a:r>
              <a:rPr lang="es-ES_tradnl" sz="1200" kern="1200" dirty="0" smtClean="0">
                <a:solidFill>
                  <a:schemeClr val="tx1"/>
                </a:solidFill>
                <a:latin typeface="+mn-lt"/>
                <a:ea typeface="+mn-ea"/>
                <a:cs typeface="+mn-cs"/>
                <a:hlinkClick r:id="rId10"/>
              </a:rPr>
              <a:t>interpreter, or both; </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integrated</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development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enviromnet</a:t>
            </a:r>
            <a:endParaRPr lang="es-ES_tradnl" dirty="0"/>
          </a:p>
        </p:txBody>
      </p:sp>
      <p:sp>
        <p:nvSpPr>
          <p:cNvPr id="4" name="Slide Number Placeholder 3"/>
          <p:cNvSpPr>
            <a:spLocks noGrp="1"/>
          </p:cNvSpPr>
          <p:nvPr>
            <p:ph type="sldNum" sz="quarter" idx="10"/>
          </p:nvPr>
        </p:nvSpPr>
        <p:spPr/>
        <p:txBody>
          <a:bodyPr/>
          <a:lstStyle/>
          <a:p>
            <a:fld id="{D4CA8AD7-CBAE-4D4E-B7F3-642C6015B679}" type="slidenum">
              <a:rPr lang="es-ES" smtClean="0"/>
              <a:t>31</a:t>
            </a:fld>
            <a:endParaRPr lang="es-ES"/>
          </a:p>
        </p:txBody>
      </p:sp>
    </p:spTree>
    <p:extLst>
      <p:ext uri="{BB962C8B-B14F-4D97-AF65-F5344CB8AC3E}">
        <p14:creationId xmlns:p14="http://schemas.microsoft.com/office/powerpoint/2010/main" val="39600140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1200" kern="1200" dirty="0" err="1" smtClean="0">
                <a:solidFill>
                  <a:schemeClr val="tx1"/>
                </a:solidFill>
                <a:latin typeface="+mn-lt"/>
                <a:ea typeface="+mn-ea"/>
                <a:cs typeface="+mn-cs"/>
              </a:rPr>
              <a:t>An</a:t>
            </a:r>
            <a:r>
              <a:rPr lang="es-ES_tradnl" sz="1200" kern="1200" dirty="0" smtClean="0">
                <a:solidFill>
                  <a:schemeClr val="tx1"/>
                </a:solidFill>
                <a:latin typeface="+mn-lt"/>
                <a:ea typeface="+mn-ea"/>
                <a:cs typeface="+mn-cs"/>
              </a:rPr>
              <a:t> IDE </a:t>
            </a:r>
            <a:r>
              <a:rPr lang="es-ES_tradnl" sz="1200" kern="1200" dirty="0" err="1" smtClean="0">
                <a:solidFill>
                  <a:schemeClr val="tx1"/>
                </a:solidFill>
                <a:latin typeface="+mn-lt"/>
                <a:ea typeface="+mn-ea"/>
                <a:cs typeface="+mn-cs"/>
              </a:rPr>
              <a:t>normally</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consists</a:t>
            </a:r>
            <a:r>
              <a:rPr lang="es-ES_tradnl" sz="1200" kern="1200" dirty="0" smtClean="0">
                <a:solidFill>
                  <a:schemeClr val="tx1"/>
                </a:solidFill>
                <a:latin typeface="+mn-lt"/>
                <a:ea typeface="+mn-ea"/>
                <a:cs typeface="+mn-cs"/>
              </a:rPr>
              <a:t> of</a:t>
            </a:r>
            <a:r>
              <a:rPr lang="es-ES_tradnl" sz="1200" kern="1200" baseline="0" dirty="0" smtClean="0">
                <a:solidFill>
                  <a:schemeClr val="tx1"/>
                </a:solidFill>
                <a:latin typeface="+mn-lt"/>
                <a:ea typeface="+mn-ea"/>
                <a:cs typeface="+mn-cs"/>
              </a:rPr>
              <a:t> a </a:t>
            </a:r>
            <a:r>
              <a:rPr lang="es-ES_tradnl" sz="1200" kern="1200" dirty="0" smtClean="0">
                <a:solidFill>
                  <a:schemeClr val="tx1"/>
                </a:solidFill>
                <a:latin typeface="+mn-lt"/>
                <a:ea typeface="+mn-ea"/>
                <a:cs typeface="+mn-cs"/>
                <a:hlinkClick r:id="rId3"/>
              </a:rPr>
              <a:t>source code editor, </a:t>
            </a:r>
            <a:r>
              <a:rPr lang="es-ES_tradnl" sz="1200" kern="1200" dirty="0" smtClean="0">
                <a:solidFill>
                  <a:schemeClr val="tx1"/>
                </a:solidFill>
                <a:latin typeface="+mn-lt"/>
                <a:ea typeface="+mn-ea"/>
                <a:cs typeface="+mn-cs"/>
                <a:hlinkClick r:id="rId4"/>
              </a:rPr>
              <a:t>build automation tools, and a </a:t>
            </a:r>
            <a:r>
              <a:rPr lang="es-ES_tradnl" sz="1200" kern="1200" dirty="0" smtClean="0">
                <a:solidFill>
                  <a:schemeClr val="tx1"/>
                </a:solidFill>
                <a:latin typeface="+mn-lt"/>
                <a:ea typeface="+mn-ea"/>
                <a:cs typeface="+mn-cs"/>
                <a:hlinkClick r:id="rId5"/>
              </a:rPr>
              <a:t>debugger. Most modern IDEs have </a:t>
            </a:r>
            <a:r>
              <a:rPr lang="es-ES_tradnl" sz="1200" kern="1200" dirty="0" smtClean="0">
                <a:solidFill>
                  <a:schemeClr val="tx1"/>
                </a:solidFill>
                <a:latin typeface="+mn-lt"/>
                <a:ea typeface="+mn-ea"/>
                <a:cs typeface="+mn-cs"/>
                <a:hlinkClick r:id="rId6"/>
              </a:rPr>
              <a:t>intelligent code completion</a:t>
            </a:r>
            <a:r>
              <a:rPr lang="es-ES_tradnl" sz="1200" kern="1200" smtClean="0">
                <a:solidFill>
                  <a:schemeClr val="tx1"/>
                </a:solidFill>
                <a:latin typeface="+mn-lt"/>
                <a:ea typeface="+mn-ea"/>
                <a:cs typeface="+mn-cs"/>
                <a:hlinkClick r:id="rId6"/>
              </a:rPr>
              <a:t>. </a:t>
            </a:r>
          </a:p>
          <a:p>
            <a:r>
              <a:rPr lang="es-ES_tradnl" sz="1200" kern="1200" smtClean="0">
                <a:solidFill>
                  <a:schemeClr val="tx1"/>
                </a:solidFill>
                <a:latin typeface="+mn-lt"/>
                <a:ea typeface="+mn-ea"/>
                <a:cs typeface="+mn-cs"/>
                <a:hlinkClick r:id="rId6"/>
              </a:rPr>
              <a:t>Some</a:t>
            </a:r>
            <a:r>
              <a:rPr lang="es-ES_tradnl" sz="1200" kern="1200" dirty="0" smtClean="0">
                <a:solidFill>
                  <a:schemeClr val="tx1"/>
                </a:solidFill>
                <a:latin typeface="+mn-lt"/>
                <a:ea typeface="+mn-ea"/>
                <a:cs typeface="+mn-cs"/>
                <a:hlinkClick r:id="rId6"/>
              </a:rPr>
              <a:t> IDEs, such as </a:t>
            </a:r>
            <a:r>
              <a:rPr lang="es-ES_tradnl" sz="1200" kern="1200" dirty="0" smtClean="0">
                <a:solidFill>
                  <a:schemeClr val="tx1"/>
                </a:solidFill>
                <a:latin typeface="+mn-lt"/>
                <a:ea typeface="+mn-ea"/>
                <a:cs typeface="+mn-cs"/>
                <a:hlinkClick r:id="rId7"/>
              </a:rPr>
              <a:t>NetBeans and </a:t>
            </a:r>
            <a:r>
              <a:rPr lang="es-ES_tradnl" sz="1200" kern="1200" dirty="0" smtClean="0">
                <a:solidFill>
                  <a:schemeClr val="tx1"/>
                </a:solidFill>
                <a:latin typeface="+mn-lt"/>
                <a:ea typeface="+mn-ea"/>
                <a:cs typeface="+mn-cs"/>
                <a:hlinkClick r:id="rId8"/>
              </a:rPr>
              <a:t>Eclipse, contain a </a:t>
            </a:r>
            <a:r>
              <a:rPr lang="es-ES_tradnl" sz="1200" kern="1200" dirty="0" smtClean="0">
                <a:solidFill>
                  <a:schemeClr val="tx1"/>
                </a:solidFill>
                <a:latin typeface="+mn-lt"/>
                <a:ea typeface="+mn-ea"/>
                <a:cs typeface="+mn-cs"/>
                <a:hlinkClick r:id="rId9"/>
              </a:rPr>
              <a:t>compiler, </a:t>
            </a:r>
            <a:r>
              <a:rPr lang="es-ES_tradnl" sz="1200" kern="1200" dirty="0" smtClean="0">
                <a:solidFill>
                  <a:schemeClr val="tx1"/>
                </a:solidFill>
                <a:latin typeface="+mn-lt"/>
                <a:ea typeface="+mn-ea"/>
                <a:cs typeface="+mn-cs"/>
                <a:hlinkClick r:id="rId10"/>
              </a:rPr>
              <a:t>interpreter, or both; </a:t>
            </a:r>
            <a:endParaRPr lang="es-ES_tradnl" dirty="0"/>
          </a:p>
        </p:txBody>
      </p:sp>
      <p:sp>
        <p:nvSpPr>
          <p:cNvPr id="4" name="Slide Number Placeholder 3"/>
          <p:cNvSpPr>
            <a:spLocks noGrp="1"/>
          </p:cNvSpPr>
          <p:nvPr>
            <p:ph type="sldNum" sz="quarter" idx="10"/>
          </p:nvPr>
        </p:nvSpPr>
        <p:spPr/>
        <p:txBody>
          <a:bodyPr/>
          <a:lstStyle/>
          <a:p>
            <a:fld id="{D4CA8AD7-CBAE-4D4E-B7F3-642C6015B679}" type="slidenum">
              <a:rPr lang="es-ES" smtClean="0"/>
              <a:t>32</a:t>
            </a:fld>
            <a:endParaRPr lang="es-ES"/>
          </a:p>
        </p:txBody>
      </p:sp>
    </p:spTree>
    <p:extLst>
      <p:ext uri="{BB962C8B-B14F-4D97-AF65-F5344CB8AC3E}">
        <p14:creationId xmlns:p14="http://schemas.microsoft.com/office/powerpoint/2010/main" val="39600140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Integrated Development </a:t>
            </a:r>
            <a:r>
              <a:rPr lang="en-US" dirty="0" err="1"/>
              <a:t>Enviroment</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Arial" panose="020B0604020202020204" pitchFamily="34" charset="0"/>
                <a:cs typeface="Arial" panose="020B0604020202020204" pitchFamily="34" charset="0"/>
                <a:hlinkClick r:id="rId3"/>
              </a:rPr>
              <a:t>https://www.jetbrains.com/pycharm/download/#section=windows</a:t>
            </a:r>
            <a:endParaRPr lang="en-US" sz="1200" b="1" dirty="0">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42610BFD-0FCF-4A7B-9E85-8F7D0B3163EE}" type="slidenum">
              <a:rPr lang="en-US" smtClean="0"/>
              <a:t>33</a:t>
            </a:fld>
            <a:endParaRPr lang="en-US"/>
          </a:p>
        </p:txBody>
      </p:sp>
    </p:spTree>
    <p:extLst>
      <p:ext uri="{BB962C8B-B14F-4D97-AF65-F5344CB8AC3E}">
        <p14:creationId xmlns:p14="http://schemas.microsoft.com/office/powerpoint/2010/main" val="6854783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1200" kern="1200" dirty="0" err="1" smtClean="0">
                <a:solidFill>
                  <a:schemeClr val="tx1"/>
                </a:solidFill>
                <a:latin typeface="+mn-lt"/>
                <a:ea typeface="+mn-ea"/>
                <a:cs typeface="+mn-cs"/>
              </a:rPr>
              <a:t>An</a:t>
            </a:r>
            <a:r>
              <a:rPr lang="es-ES_tradnl" sz="1200" kern="1200" dirty="0" smtClean="0">
                <a:solidFill>
                  <a:schemeClr val="tx1"/>
                </a:solidFill>
                <a:latin typeface="+mn-lt"/>
                <a:ea typeface="+mn-ea"/>
                <a:cs typeface="+mn-cs"/>
              </a:rPr>
              <a:t> IDE </a:t>
            </a:r>
            <a:r>
              <a:rPr lang="es-ES_tradnl" sz="1200" kern="1200" dirty="0" err="1" smtClean="0">
                <a:solidFill>
                  <a:schemeClr val="tx1"/>
                </a:solidFill>
                <a:latin typeface="+mn-lt"/>
                <a:ea typeface="+mn-ea"/>
                <a:cs typeface="+mn-cs"/>
              </a:rPr>
              <a:t>normally</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consists</a:t>
            </a:r>
            <a:r>
              <a:rPr lang="es-ES_tradnl" sz="1200" kern="1200" dirty="0" smtClean="0">
                <a:solidFill>
                  <a:schemeClr val="tx1"/>
                </a:solidFill>
                <a:latin typeface="+mn-lt"/>
                <a:ea typeface="+mn-ea"/>
                <a:cs typeface="+mn-cs"/>
              </a:rPr>
              <a:t> of</a:t>
            </a:r>
            <a:r>
              <a:rPr lang="es-ES_tradnl" sz="1200" kern="1200" baseline="0" dirty="0" smtClean="0">
                <a:solidFill>
                  <a:schemeClr val="tx1"/>
                </a:solidFill>
                <a:latin typeface="+mn-lt"/>
                <a:ea typeface="+mn-ea"/>
                <a:cs typeface="+mn-cs"/>
              </a:rPr>
              <a:t> a </a:t>
            </a:r>
            <a:r>
              <a:rPr lang="es-ES_tradnl" sz="1200" kern="1200" dirty="0" smtClean="0">
                <a:solidFill>
                  <a:schemeClr val="tx1"/>
                </a:solidFill>
                <a:latin typeface="+mn-lt"/>
                <a:ea typeface="+mn-ea"/>
                <a:cs typeface="+mn-cs"/>
                <a:hlinkClick r:id="rId3"/>
              </a:rPr>
              <a:t>source code editor, </a:t>
            </a:r>
            <a:r>
              <a:rPr lang="es-ES_tradnl" sz="1200" kern="1200" dirty="0" smtClean="0">
                <a:solidFill>
                  <a:schemeClr val="tx1"/>
                </a:solidFill>
                <a:latin typeface="+mn-lt"/>
                <a:ea typeface="+mn-ea"/>
                <a:cs typeface="+mn-cs"/>
                <a:hlinkClick r:id="rId4"/>
              </a:rPr>
              <a:t>build automation tools, and a </a:t>
            </a:r>
            <a:r>
              <a:rPr lang="es-ES_tradnl" sz="1200" kern="1200" dirty="0" smtClean="0">
                <a:solidFill>
                  <a:schemeClr val="tx1"/>
                </a:solidFill>
                <a:latin typeface="+mn-lt"/>
                <a:ea typeface="+mn-ea"/>
                <a:cs typeface="+mn-cs"/>
                <a:hlinkClick r:id="rId5"/>
              </a:rPr>
              <a:t>debugger. Most modern IDEs have </a:t>
            </a:r>
            <a:r>
              <a:rPr lang="es-ES_tradnl" sz="1200" kern="1200" dirty="0" smtClean="0">
                <a:solidFill>
                  <a:schemeClr val="tx1"/>
                </a:solidFill>
                <a:latin typeface="+mn-lt"/>
                <a:ea typeface="+mn-ea"/>
                <a:cs typeface="+mn-cs"/>
                <a:hlinkClick r:id="rId6"/>
              </a:rPr>
              <a:t>intelligent code completion</a:t>
            </a:r>
            <a:r>
              <a:rPr lang="es-ES_tradnl" sz="1200" kern="1200" smtClean="0">
                <a:solidFill>
                  <a:schemeClr val="tx1"/>
                </a:solidFill>
                <a:latin typeface="+mn-lt"/>
                <a:ea typeface="+mn-ea"/>
                <a:cs typeface="+mn-cs"/>
                <a:hlinkClick r:id="rId6"/>
              </a:rPr>
              <a:t>. </a:t>
            </a:r>
          </a:p>
          <a:p>
            <a:r>
              <a:rPr lang="es-ES_tradnl" sz="1200" kern="1200" smtClean="0">
                <a:solidFill>
                  <a:schemeClr val="tx1"/>
                </a:solidFill>
                <a:latin typeface="+mn-lt"/>
                <a:ea typeface="+mn-ea"/>
                <a:cs typeface="+mn-cs"/>
                <a:hlinkClick r:id="rId6"/>
              </a:rPr>
              <a:t>Some</a:t>
            </a:r>
            <a:r>
              <a:rPr lang="es-ES_tradnl" sz="1200" kern="1200" dirty="0" smtClean="0">
                <a:solidFill>
                  <a:schemeClr val="tx1"/>
                </a:solidFill>
                <a:latin typeface="+mn-lt"/>
                <a:ea typeface="+mn-ea"/>
                <a:cs typeface="+mn-cs"/>
                <a:hlinkClick r:id="rId6"/>
              </a:rPr>
              <a:t> IDEs, such as </a:t>
            </a:r>
            <a:r>
              <a:rPr lang="es-ES_tradnl" sz="1200" kern="1200" dirty="0" smtClean="0">
                <a:solidFill>
                  <a:schemeClr val="tx1"/>
                </a:solidFill>
                <a:latin typeface="+mn-lt"/>
                <a:ea typeface="+mn-ea"/>
                <a:cs typeface="+mn-cs"/>
                <a:hlinkClick r:id="rId7"/>
              </a:rPr>
              <a:t>NetBeans and </a:t>
            </a:r>
            <a:r>
              <a:rPr lang="es-ES_tradnl" sz="1200" kern="1200" dirty="0" smtClean="0">
                <a:solidFill>
                  <a:schemeClr val="tx1"/>
                </a:solidFill>
                <a:latin typeface="+mn-lt"/>
                <a:ea typeface="+mn-ea"/>
                <a:cs typeface="+mn-cs"/>
                <a:hlinkClick r:id="rId8"/>
              </a:rPr>
              <a:t>Eclipse, contain a </a:t>
            </a:r>
            <a:r>
              <a:rPr lang="es-ES_tradnl" sz="1200" kern="1200" dirty="0" smtClean="0">
                <a:solidFill>
                  <a:schemeClr val="tx1"/>
                </a:solidFill>
                <a:latin typeface="+mn-lt"/>
                <a:ea typeface="+mn-ea"/>
                <a:cs typeface="+mn-cs"/>
                <a:hlinkClick r:id="rId9"/>
              </a:rPr>
              <a:t>compiler, </a:t>
            </a:r>
            <a:r>
              <a:rPr lang="es-ES_tradnl" sz="1200" kern="1200" dirty="0" smtClean="0">
                <a:solidFill>
                  <a:schemeClr val="tx1"/>
                </a:solidFill>
                <a:latin typeface="+mn-lt"/>
                <a:ea typeface="+mn-ea"/>
                <a:cs typeface="+mn-cs"/>
                <a:hlinkClick r:id="rId10"/>
              </a:rPr>
              <a:t>interpreter, or both; </a:t>
            </a:r>
            <a:endParaRPr lang="es-ES_tradnl" dirty="0"/>
          </a:p>
        </p:txBody>
      </p:sp>
      <p:sp>
        <p:nvSpPr>
          <p:cNvPr id="4" name="Slide Number Placeholder 3"/>
          <p:cNvSpPr>
            <a:spLocks noGrp="1"/>
          </p:cNvSpPr>
          <p:nvPr>
            <p:ph type="sldNum" sz="quarter" idx="10"/>
          </p:nvPr>
        </p:nvSpPr>
        <p:spPr/>
        <p:txBody>
          <a:bodyPr/>
          <a:lstStyle/>
          <a:p>
            <a:fld id="{D4CA8AD7-CBAE-4D4E-B7F3-642C6015B679}" type="slidenum">
              <a:rPr lang="es-ES" smtClean="0"/>
              <a:t>35</a:t>
            </a:fld>
            <a:endParaRPr lang="es-ES"/>
          </a:p>
        </p:txBody>
      </p:sp>
    </p:spTree>
    <p:extLst>
      <p:ext uri="{BB962C8B-B14F-4D97-AF65-F5344CB8AC3E}">
        <p14:creationId xmlns:p14="http://schemas.microsoft.com/office/powerpoint/2010/main" val="39600140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pydata</a:t>
            </a:r>
            <a:r>
              <a:rPr lang="es-ES_tradnl" sz="1200" kern="1200" dirty="0" smtClean="0">
                <a:solidFill>
                  <a:schemeClr val="tx1"/>
                </a:solidFill>
                <a:latin typeface="+mn-lt"/>
                <a:ea typeface="+mn-ea"/>
                <a:cs typeface="+mn-cs"/>
              </a:rPr>
              <a:t>: A Google </a:t>
            </a:r>
            <a:r>
              <a:rPr lang="es-ES_tradnl" sz="1200" kern="1200" dirty="0" err="1" smtClean="0">
                <a:solidFill>
                  <a:schemeClr val="tx1"/>
                </a:solidFill>
                <a:latin typeface="+mn-lt"/>
                <a:ea typeface="+mn-ea"/>
                <a:cs typeface="+mn-cs"/>
              </a:rPr>
              <a:t>Group</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list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questions</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related</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to</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Python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data </a:t>
            </a:r>
            <a:r>
              <a:rPr lang="es-ES_tradnl" sz="1200" kern="1200" dirty="0" err="1" smtClean="0">
                <a:solidFill>
                  <a:schemeClr val="tx1"/>
                </a:solidFill>
                <a:latin typeface="+mn-lt"/>
                <a:ea typeface="+mn-ea"/>
                <a:cs typeface="+mn-cs"/>
              </a:rPr>
              <a:t>analysis</a:t>
            </a:r>
            <a:r>
              <a:rPr lang="es-ES_tradnl" sz="1200" kern="1200" dirty="0" smtClean="0">
                <a:solidFill>
                  <a:schemeClr val="tx1"/>
                </a:solidFill>
                <a:latin typeface="+mn-lt"/>
                <a:ea typeface="+mn-ea"/>
                <a:cs typeface="+mn-cs"/>
              </a:rPr>
              <a:t> and</a:t>
            </a:r>
          </a:p>
          <a:p>
            <a:r>
              <a:rPr lang="es-ES_tradnl" sz="1200" kern="1200" dirty="0" smtClean="0">
                <a:solidFill>
                  <a:schemeClr val="tx1"/>
                </a:solidFill>
                <a:latin typeface="+mn-lt"/>
                <a:ea typeface="+mn-ea"/>
                <a:cs typeface="+mn-cs"/>
              </a:rPr>
              <a:t>pandas</a:t>
            </a:r>
          </a:p>
          <a:p>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pystatsmodels</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statsmodels</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or</a:t>
            </a:r>
            <a:r>
              <a:rPr lang="es-ES_tradnl" sz="1200" kern="1200" dirty="0" smtClean="0">
                <a:solidFill>
                  <a:schemeClr val="tx1"/>
                </a:solidFill>
                <a:latin typeface="+mn-lt"/>
                <a:ea typeface="+mn-ea"/>
                <a:cs typeface="+mn-cs"/>
              </a:rPr>
              <a:t> pandas-</a:t>
            </a:r>
            <a:r>
              <a:rPr lang="es-ES_tradnl" sz="1200" kern="1200" dirty="0" err="1" smtClean="0">
                <a:solidFill>
                  <a:schemeClr val="tx1"/>
                </a:solidFill>
                <a:latin typeface="+mn-lt"/>
                <a:ea typeface="+mn-ea"/>
                <a:cs typeface="+mn-cs"/>
              </a:rPr>
              <a:t>related</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questions</a:t>
            </a:r>
            <a:endParaRPr lang="es-ES_tradnl" sz="1200" kern="1200" dirty="0" smtClean="0">
              <a:solidFill>
                <a:schemeClr val="tx1"/>
              </a:solidFill>
              <a:latin typeface="+mn-lt"/>
              <a:ea typeface="+mn-ea"/>
              <a:cs typeface="+mn-cs"/>
            </a:endParaRPr>
          </a:p>
          <a:p>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Mailing</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list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scikit-learn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scikit-learn@python.org</a:t>
            </a:r>
            <a:r>
              <a:rPr lang="es-ES_tradnl" sz="1200" kern="1200" dirty="0" smtClean="0">
                <a:solidFill>
                  <a:schemeClr val="tx1"/>
                </a:solidFill>
                <a:latin typeface="+mn-lt"/>
                <a:ea typeface="+mn-ea"/>
                <a:cs typeface="+mn-cs"/>
              </a:rPr>
              <a:t>) and machine </a:t>
            </a:r>
            <a:r>
              <a:rPr lang="es-ES_tradnl" sz="1200" kern="1200" dirty="0" err="1" smtClean="0">
                <a:solidFill>
                  <a:schemeClr val="tx1"/>
                </a:solidFill>
                <a:latin typeface="+mn-lt"/>
                <a:ea typeface="+mn-ea"/>
                <a:cs typeface="+mn-cs"/>
              </a:rPr>
              <a:t>learning</a:t>
            </a:r>
            <a:r>
              <a:rPr lang="es-ES_tradnl" sz="1200" kern="1200" dirty="0" smtClean="0">
                <a:solidFill>
                  <a:schemeClr val="tx1"/>
                </a:solidFill>
                <a:latin typeface="+mn-lt"/>
                <a:ea typeface="+mn-ea"/>
                <a:cs typeface="+mn-cs"/>
              </a:rPr>
              <a:t> in</a:t>
            </a:r>
          </a:p>
          <a:p>
            <a:r>
              <a:rPr lang="es-ES_tradnl" sz="1200" kern="1200" dirty="0" err="1" smtClean="0">
                <a:solidFill>
                  <a:schemeClr val="tx1"/>
                </a:solidFill>
                <a:latin typeface="+mn-lt"/>
                <a:ea typeface="+mn-ea"/>
                <a:cs typeface="+mn-cs"/>
              </a:rPr>
              <a:t>Python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generally</a:t>
            </a:r>
            <a:endParaRPr lang="es-ES_tradnl" sz="1200" kern="1200" dirty="0" smtClean="0">
              <a:solidFill>
                <a:schemeClr val="tx1"/>
              </a:solidFill>
              <a:latin typeface="+mn-lt"/>
              <a:ea typeface="+mn-ea"/>
              <a:cs typeface="+mn-cs"/>
            </a:endParaRPr>
          </a:p>
          <a:p>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numpy-discussion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NumPy-related</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questions</a:t>
            </a:r>
            <a:endParaRPr lang="es-ES_tradnl" sz="1200" kern="1200" dirty="0" smtClean="0">
              <a:solidFill>
                <a:schemeClr val="tx1"/>
              </a:solidFill>
              <a:latin typeface="+mn-lt"/>
              <a:ea typeface="+mn-ea"/>
              <a:cs typeface="+mn-cs"/>
            </a:endParaRPr>
          </a:p>
          <a:p>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scipy-user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general </a:t>
            </a:r>
            <a:r>
              <a:rPr lang="es-ES_tradnl" sz="1200" kern="1200" dirty="0" err="1" smtClean="0">
                <a:solidFill>
                  <a:schemeClr val="tx1"/>
                </a:solidFill>
                <a:latin typeface="+mn-lt"/>
                <a:ea typeface="+mn-ea"/>
                <a:cs typeface="+mn-cs"/>
              </a:rPr>
              <a:t>SciPy</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or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scientific</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Python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questions</a:t>
            </a:r>
            <a:endParaRPr lang="es-ES_tradnl" sz="1200" kern="1200" dirty="0" smtClean="0">
              <a:solidFill>
                <a:schemeClr val="tx1"/>
              </a:solidFill>
              <a:latin typeface="+mn-lt"/>
              <a:ea typeface="+mn-ea"/>
              <a:cs typeface="+mn-cs"/>
            </a:endParaRPr>
          </a:p>
          <a:p>
            <a:endParaRPr lang="es-ES_tradnl" sz="1200" kern="1200" dirty="0" smtClean="0">
              <a:solidFill>
                <a:schemeClr val="tx1"/>
              </a:solidFill>
              <a:latin typeface="+mn-lt"/>
              <a:ea typeface="+mn-ea"/>
              <a:cs typeface="+mn-cs"/>
            </a:endParaRPr>
          </a:p>
          <a:p>
            <a:endParaRPr lang="es-ES_tradnl" sz="1200" kern="1200" dirty="0" smtClean="0">
              <a:solidFill>
                <a:schemeClr val="tx1"/>
              </a:solidFill>
              <a:latin typeface="+mn-lt"/>
              <a:ea typeface="+mn-ea"/>
              <a:cs typeface="+mn-cs"/>
            </a:endParaRPr>
          </a:p>
          <a:p>
            <a:endParaRPr lang="es-ES_tradnl" sz="1200" kern="1200" dirty="0" smtClean="0">
              <a:solidFill>
                <a:schemeClr val="tx1"/>
              </a:solidFill>
              <a:latin typeface="+mn-lt"/>
              <a:ea typeface="+mn-ea"/>
              <a:cs typeface="+mn-cs"/>
            </a:endParaRPr>
          </a:p>
          <a:p>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PyCon</a:t>
            </a:r>
            <a:r>
              <a:rPr lang="es-ES_tradnl" sz="1200" b="0" i="0" u="none" strike="noStrike" kern="1200" baseline="0" dirty="0" smtClean="0">
                <a:solidFill>
                  <a:schemeClr val="tx1"/>
                </a:solidFill>
                <a:latin typeface="+mn-lt"/>
                <a:ea typeface="+mn-ea"/>
                <a:cs typeface="+mn-cs"/>
              </a:rPr>
              <a:t> and </a:t>
            </a:r>
            <a:r>
              <a:rPr lang="es-ES_tradnl" sz="1200" b="0" i="0" u="none" strike="noStrike" kern="1200" baseline="0" dirty="0" err="1" smtClean="0">
                <a:solidFill>
                  <a:schemeClr val="tx1"/>
                </a:solidFill>
                <a:latin typeface="+mn-lt"/>
                <a:ea typeface="+mn-ea"/>
                <a:cs typeface="+mn-cs"/>
              </a:rPr>
              <a:t>EuroPython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The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two</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main</a:t>
            </a:r>
            <a:r>
              <a:rPr lang="es-ES_tradnl" sz="1200" b="0" i="0" u="none" strike="noStrike" kern="1200" baseline="0" dirty="0" smtClean="0">
                <a:solidFill>
                  <a:schemeClr val="tx1"/>
                </a:solidFill>
                <a:latin typeface="+mn-lt"/>
                <a:ea typeface="+mn-ea"/>
                <a:cs typeface="+mn-cs"/>
              </a:rPr>
              <a:t> general </a:t>
            </a:r>
            <a:r>
              <a:rPr lang="es-ES_tradnl" sz="1200" b="0" i="0" u="none" strike="noStrike" kern="1200" baseline="0" dirty="0" err="1" smtClean="0">
                <a:solidFill>
                  <a:schemeClr val="tx1"/>
                </a:solidFill>
                <a:latin typeface="+mn-lt"/>
                <a:ea typeface="+mn-ea"/>
                <a:cs typeface="+mn-cs"/>
              </a:rPr>
              <a:t>Python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conferences</a:t>
            </a:r>
            <a:r>
              <a:rPr lang="es-ES_tradnl" sz="1200" b="0" i="0" u="none" strike="noStrike" kern="1200" baseline="0" dirty="0" smtClean="0">
                <a:solidFill>
                  <a:schemeClr val="tx1"/>
                </a:solidFill>
                <a:latin typeface="+mn-lt"/>
                <a:ea typeface="+mn-ea"/>
                <a:cs typeface="+mn-cs"/>
              </a:rPr>
              <a:t> in North</a:t>
            </a:r>
          </a:p>
          <a:p>
            <a:r>
              <a:rPr lang="es-ES_tradnl" sz="1200" b="0" i="0" u="none" strike="noStrike" kern="1200" baseline="0" dirty="0" err="1" smtClean="0">
                <a:solidFill>
                  <a:schemeClr val="tx1"/>
                </a:solidFill>
                <a:latin typeface="+mn-lt"/>
                <a:ea typeface="+mn-ea"/>
                <a:cs typeface="+mn-cs"/>
              </a:rPr>
              <a:t>America</a:t>
            </a:r>
            <a:r>
              <a:rPr lang="es-ES_tradnl" sz="1200" b="0" i="0" u="none" strike="noStrike" kern="1200" baseline="0" dirty="0" smtClean="0">
                <a:solidFill>
                  <a:schemeClr val="tx1"/>
                </a:solidFill>
                <a:latin typeface="+mn-lt"/>
                <a:ea typeface="+mn-ea"/>
                <a:cs typeface="+mn-cs"/>
              </a:rPr>
              <a:t> and </a:t>
            </a:r>
            <a:r>
              <a:rPr lang="es-ES_tradnl" sz="1200" b="0" i="0" u="none" strike="noStrike" kern="1200" baseline="0" dirty="0" err="1" smtClean="0">
                <a:solidFill>
                  <a:schemeClr val="tx1"/>
                </a:solidFill>
                <a:latin typeface="+mn-lt"/>
                <a:ea typeface="+mn-ea"/>
                <a:cs typeface="+mn-cs"/>
              </a:rPr>
              <a:t>Europe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respectively</a:t>
            </a:r>
            <a:endParaRPr lang="es-ES_tradnl" sz="1200" b="0" i="0" u="none" strike="noStrike" kern="1200" baseline="0" dirty="0" smtClean="0">
              <a:solidFill>
                <a:schemeClr val="tx1"/>
              </a:solidFill>
              <a:latin typeface="+mn-lt"/>
              <a:ea typeface="+mn-ea"/>
              <a:cs typeface="+mn-cs"/>
            </a:endParaRPr>
          </a:p>
          <a:p>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SciPy</a:t>
            </a:r>
            <a:r>
              <a:rPr lang="es-ES_tradnl" sz="1200" b="0" i="0" u="none" strike="noStrike" kern="1200" baseline="0" dirty="0" smtClean="0">
                <a:solidFill>
                  <a:schemeClr val="tx1"/>
                </a:solidFill>
                <a:latin typeface="+mn-lt"/>
                <a:ea typeface="+mn-ea"/>
                <a:cs typeface="+mn-cs"/>
              </a:rPr>
              <a:t> and </a:t>
            </a:r>
            <a:r>
              <a:rPr lang="es-ES_tradnl" sz="1200" b="0" i="0" u="none" strike="noStrike" kern="1200" baseline="0" dirty="0" err="1" smtClean="0">
                <a:solidFill>
                  <a:schemeClr val="tx1"/>
                </a:solidFill>
                <a:latin typeface="+mn-lt"/>
                <a:ea typeface="+mn-ea"/>
                <a:cs typeface="+mn-cs"/>
              </a:rPr>
              <a:t>EuroSciPy</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Scientific-computing-oriented</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conferences</a:t>
            </a:r>
            <a:r>
              <a:rPr lang="es-ES_tradnl" sz="1200" b="0" i="0" u="none" strike="noStrike" kern="1200" baseline="0" dirty="0" smtClean="0">
                <a:solidFill>
                  <a:schemeClr val="tx1"/>
                </a:solidFill>
                <a:latin typeface="+mn-lt"/>
                <a:ea typeface="+mn-ea"/>
                <a:cs typeface="+mn-cs"/>
              </a:rPr>
              <a:t> in North </a:t>
            </a:r>
            <a:r>
              <a:rPr lang="es-ES_tradnl" sz="1200" b="0" i="0" u="none" strike="noStrike" kern="1200" baseline="0" dirty="0" err="1" smtClean="0">
                <a:solidFill>
                  <a:schemeClr val="tx1"/>
                </a:solidFill>
                <a:latin typeface="+mn-lt"/>
                <a:ea typeface="+mn-ea"/>
                <a:cs typeface="+mn-cs"/>
              </a:rPr>
              <a:t>America</a:t>
            </a:r>
            <a:endParaRPr lang="es-ES_tradnl" sz="1200" b="0" i="0" u="none" strike="noStrike" kern="1200" baseline="0" dirty="0" smtClean="0">
              <a:solidFill>
                <a:schemeClr val="tx1"/>
              </a:solidFill>
              <a:latin typeface="+mn-lt"/>
              <a:ea typeface="+mn-ea"/>
              <a:cs typeface="+mn-cs"/>
            </a:endParaRPr>
          </a:p>
          <a:p>
            <a:r>
              <a:rPr lang="es-ES_tradnl" sz="1200" b="0" i="0" u="none" strike="noStrike" kern="1200" baseline="0" dirty="0" smtClean="0">
                <a:solidFill>
                  <a:schemeClr val="tx1"/>
                </a:solidFill>
                <a:latin typeface="+mn-lt"/>
                <a:ea typeface="+mn-ea"/>
                <a:cs typeface="+mn-cs"/>
              </a:rPr>
              <a:t>and </a:t>
            </a:r>
            <a:r>
              <a:rPr lang="es-ES_tradnl" sz="1200" b="0" i="0" u="none" strike="noStrike" kern="1200" baseline="0" dirty="0" err="1" smtClean="0">
                <a:solidFill>
                  <a:schemeClr val="tx1"/>
                </a:solidFill>
                <a:latin typeface="+mn-lt"/>
                <a:ea typeface="+mn-ea"/>
                <a:cs typeface="+mn-cs"/>
              </a:rPr>
              <a:t>Europe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respectively</a:t>
            </a:r>
            <a:endParaRPr lang="es-ES_tradnl" sz="1200" b="0" i="0" u="none" strike="noStrike" kern="1200" baseline="0" dirty="0" smtClean="0">
              <a:solidFill>
                <a:schemeClr val="tx1"/>
              </a:solidFill>
              <a:latin typeface="+mn-lt"/>
              <a:ea typeface="+mn-ea"/>
              <a:cs typeface="+mn-cs"/>
            </a:endParaRPr>
          </a:p>
          <a:p>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PyData</a:t>
            </a:r>
            <a:r>
              <a:rPr lang="es-ES_tradnl" sz="1200" b="0" i="0" u="none" strike="noStrike" kern="1200" baseline="0" dirty="0" smtClean="0">
                <a:solidFill>
                  <a:schemeClr val="tx1"/>
                </a:solidFill>
                <a:latin typeface="+mn-lt"/>
                <a:ea typeface="+mn-ea"/>
                <a:cs typeface="+mn-cs"/>
              </a:rPr>
              <a:t>: A </a:t>
            </a:r>
            <a:r>
              <a:rPr lang="es-ES_tradnl" sz="1200" b="0" i="0" u="none" strike="noStrike" kern="1200" baseline="0" dirty="0" err="1" smtClean="0">
                <a:solidFill>
                  <a:schemeClr val="tx1"/>
                </a:solidFill>
                <a:latin typeface="+mn-lt"/>
                <a:ea typeface="+mn-ea"/>
                <a:cs typeface="+mn-cs"/>
              </a:rPr>
              <a:t>worldwide</a:t>
            </a:r>
            <a:r>
              <a:rPr lang="es-ES_tradnl" sz="1200" b="0" i="0" u="none" strike="noStrike" kern="1200" baseline="0" dirty="0" smtClean="0">
                <a:solidFill>
                  <a:schemeClr val="tx1"/>
                </a:solidFill>
                <a:latin typeface="+mn-lt"/>
                <a:ea typeface="+mn-ea"/>
                <a:cs typeface="+mn-cs"/>
              </a:rPr>
              <a:t> series of regional </a:t>
            </a:r>
            <a:r>
              <a:rPr lang="es-ES_tradnl" sz="1200" b="0" i="0" u="none" strike="noStrike" kern="1200" baseline="0" dirty="0" err="1" smtClean="0">
                <a:solidFill>
                  <a:schemeClr val="tx1"/>
                </a:solidFill>
                <a:latin typeface="+mn-lt"/>
                <a:ea typeface="+mn-ea"/>
                <a:cs typeface="+mn-cs"/>
              </a:rPr>
              <a:t>conferences</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targeted</a:t>
            </a:r>
            <a:r>
              <a:rPr lang="es-ES_tradnl" sz="1200" b="0" i="0" u="none" strike="noStrike" kern="1200" baseline="0" dirty="0" smtClean="0">
                <a:solidFill>
                  <a:schemeClr val="tx1"/>
                </a:solidFill>
                <a:latin typeface="+mn-lt"/>
                <a:ea typeface="+mn-ea"/>
                <a:cs typeface="+mn-cs"/>
              </a:rPr>
              <a:t> at data </a:t>
            </a:r>
            <a:r>
              <a:rPr lang="es-ES_tradnl" sz="1200" b="0" i="0" u="none" strike="noStrike" kern="1200" baseline="0" dirty="0" err="1" smtClean="0">
                <a:solidFill>
                  <a:schemeClr val="tx1"/>
                </a:solidFill>
                <a:latin typeface="+mn-lt"/>
                <a:ea typeface="+mn-ea"/>
                <a:cs typeface="+mn-cs"/>
              </a:rPr>
              <a:t>science</a:t>
            </a:r>
            <a:r>
              <a:rPr lang="es-ES_tradnl" sz="1200" b="0" i="0" u="none" strike="noStrike" kern="1200" baseline="0" dirty="0" smtClean="0">
                <a:solidFill>
                  <a:schemeClr val="tx1"/>
                </a:solidFill>
                <a:latin typeface="+mn-lt"/>
                <a:ea typeface="+mn-ea"/>
                <a:cs typeface="+mn-cs"/>
              </a:rPr>
              <a:t> and</a:t>
            </a:r>
          </a:p>
          <a:p>
            <a:r>
              <a:rPr lang="es-ES_tradnl" sz="1200" b="0" i="0" u="none" strike="noStrike" kern="1200" baseline="0" dirty="0" smtClean="0">
                <a:solidFill>
                  <a:schemeClr val="tx1"/>
                </a:solidFill>
                <a:latin typeface="+mn-lt"/>
                <a:ea typeface="+mn-ea"/>
                <a:cs typeface="+mn-cs"/>
              </a:rPr>
              <a:t>data </a:t>
            </a:r>
            <a:r>
              <a:rPr lang="es-ES_tradnl" sz="1200" b="0" i="0" u="none" strike="noStrike" kern="1200" baseline="0" dirty="0" err="1" smtClean="0">
                <a:solidFill>
                  <a:schemeClr val="tx1"/>
                </a:solidFill>
                <a:latin typeface="+mn-lt"/>
                <a:ea typeface="+mn-ea"/>
                <a:cs typeface="+mn-cs"/>
              </a:rPr>
              <a:t>analysis</a:t>
            </a:r>
            <a:r>
              <a:rPr lang="es-ES_tradnl" sz="1200" b="0" i="0" u="none" strike="noStrike" kern="1200" baseline="0" dirty="0" smtClean="0">
                <a:solidFill>
                  <a:schemeClr val="tx1"/>
                </a:solidFill>
                <a:latin typeface="+mn-lt"/>
                <a:ea typeface="+mn-ea"/>
                <a:cs typeface="+mn-cs"/>
              </a:rPr>
              <a:t> use cases</a:t>
            </a:r>
          </a:p>
          <a:p>
            <a:r>
              <a:rPr lang="es-ES_tradnl" sz="1200" b="0" i="0" u="none" strike="noStrike" kern="1200" baseline="0" dirty="0" smtClean="0">
                <a:solidFill>
                  <a:schemeClr val="tx1"/>
                </a:solidFill>
                <a:latin typeface="+mn-lt"/>
                <a:ea typeface="+mn-ea"/>
                <a:cs typeface="+mn-cs"/>
              </a:rPr>
              <a:t>• International and regional </a:t>
            </a:r>
            <a:r>
              <a:rPr lang="es-ES_tradnl" sz="1200" b="0" i="0" u="none" strike="noStrike" kern="1200" baseline="0" dirty="0" err="1" smtClean="0">
                <a:solidFill>
                  <a:schemeClr val="tx1"/>
                </a:solidFill>
                <a:latin typeface="+mn-lt"/>
                <a:ea typeface="+mn-ea"/>
                <a:cs typeface="+mn-cs"/>
              </a:rPr>
              <a:t>PyCon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conferences</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see</a:t>
            </a:r>
            <a:r>
              <a:rPr lang="es-ES_tradnl" sz="1200" b="0" i="0" u="none" strike="noStrike" kern="1200" baseline="0" dirty="0" smtClean="0">
                <a:solidFill>
                  <a:schemeClr val="tx1"/>
                </a:solidFill>
                <a:latin typeface="+mn-lt"/>
                <a:ea typeface="+mn-ea"/>
                <a:cs typeface="+mn-cs"/>
              </a:rPr>
              <a:t> http://</a:t>
            </a:r>
            <a:r>
              <a:rPr lang="es-ES_tradnl" sz="1200" b="0" i="0" u="none" strike="noStrike" kern="1200" baseline="0" dirty="0" err="1" smtClean="0">
                <a:solidFill>
                  <a:schemeClr val="tx1"/>
                </a:solidFill>
                <a:latin typeface="+mn-lt"/>
                <a:ea typeface="+mn-ea"/>
                <a:cs typeface="+mn-cs"/>
              </a:rPr>
              <a:t>pycon.org</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for</a:t>
            </a:r>
            <a:r>
              <a:rPr lang="es-ES_tradnl" sz="1200" b="0" i="0" u="none" strike="noStrike" kern="1200" baseline="0" dirty="0" smtClean="0">
                <a:solidFill>
                  <a:schemeClr val="tx1"/>
                </a:solidFill>
                <a:latin typeface="+mn-lt"/>
                <a:ea typeface="+mn-ea"/>
                <a:cs typeface="+mn-cs"/>
              </a:rPr>
              <a:t> a complete</a:t>
            </a:r>
          </a:p>
          <a:p>
            <a:r>
              <a:rPr lang="es-ES_tradnl" sz="1200" b="0" i="0" u="none" strike="noStrike" kern="1200" baseline="0" dirty="0" err="1" smtClean="0">
                <a:solidFill>
                  <a:schemeClr val="tx1"/>
                </a:solidFill>
                <a:latin typeface="+mn-lt"/>
                <a:ea typeface="+mn-ea"/>
                <a:cs typeface="+mn-cs"/>
              </a:rPr>
              <a:t>listing</a:t>
            </a:r>
            <a:r>
              <a:rPr lang="es-ES_tradnl" sz="1200" b="0" i="0" u="none" strike="noStrike" kern="1200" baseline="0" dirty="0" smtClean="0">
                <a:solidFill>
                  <a:schemeClr val="tx1"/>
                </a:solidFill>
                <a:latin typeface="+mn-lt"/>
                <a:ea typeface="+mn-ea"/>
                <a:cs typeface="+mn-cs"/>
              </a:rPr>
              <a:t>)</a:t>
            </a:r>
            <a:endParaRPr lang="es-ES_tradnl" dirty="0"/>
          </a:p>
        </p:txBody>
      </p:sp>
      <p:sp>
        <p:nvSpPr>
          <p:cNvPr id="4" name="Slide Number Placeholder 3"/>
          <p:cNvSpPr>
            <a:spLocks noGrp="1"/>
          </p:cNvSpPr>
          <p:nvPr>
            <p:ph type="sldNum" sz="quarter" idx="10"/>
          </p:nvPr>
        </p:nvSpPr>
        <p:spPr/>
        <p:txBody>
          <a:bodyPr/>
          <a:lstStyle/>
          <a:p>
            <a:fld id="{D4CA8AD7-CBAE-4D4E-B7F3-642C6015B679}" type="slidenum">
              <a:rPr lang="es-ES" smtClean="0"/>
              <a:t>36</a:t>
            </a:fld>
            <a:endParaRPr lang="es-ES"/>
          </a:p>
        </p:txBody>
      </p:sp>
    </p:spTree>
    <p:extLst>
      <p:ext uri="{BB962C8B-B14F-4D97-AF65-F5344CB8AC3E}">
        <p14:creationId xmlns:p14="http://schemas.microsoft.com/office/powerpoint/2010/main" val="39600140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2700" b="1" dirty="0"/>
              <a:t>Computador:</a:t>
            </a:r>
          </a:p>
          <a:p>
            <a:r>
              <a:rPr lang="es-ES_tradnl" sz="2700" dirty="0"/>
              <a:t>Es un dispositivo capaz de realizar cálculos y tomar </a:t>
            </a:r>
            <a:r>
              <a:rPr lang="es-ES_tradnl" sz="2700" b="1" dirty="0"/>
              <a:t>decisiones lógicas</a:t>
            </a:r>
            <a:r>
              <a:rPr lang="es-ES_tradnl" sz="2700" dirty="0"/>
              <a:t> mucho más rápido que los humanos.</a:t>
            </a:r>
          </a:p>
          <a:p>
            <a:r>
              <a:rPr lang="es-ES_tradnl" sz="2700" dirty="0"/>
              <a:t>El computador procesa datos bajo el control de instrucciones secuenciales a los que llamamos </a:t>
            </a:r>
            <a:r>
              <a:rPr lang="es-ES_tradnl" sz="2700" b="1" dirty="0">
                <a:solidFill>
                  <a:srgbClr val="92D050"/>
                </a:solidFill>
              </a:rPr>
              <a:t>programas</a:t>
            </a:r>
            <a:r>
              <a:rPr lang="es-ES_tradnl" sz="2700" i="1" dirty="0"/>
              <a:t>.</a:t>
            </a:r>
          </a:p>
          <a:p>
            <a:r>
              <a:rPr lang="es-ES_tradnl" sz="2100" dirty="0"/>
              <a:t>Estos programas se escriben en </a:t>
            </a:r>
            <a:r>
              <a:rPr lang="es-ES_tradnl" sz="2100" b="1" dirty="0">
                <a:solidFill>
                  <a:srgbClr val="92D050"/>
                </a:solidFill>
              </a:rPr>
              <a:t>lenguajes de programación.</a:t>
            </a:r>
          </a:p>
          <a:p>
            <a:endParaRPr lang="es-ES_tradnl" sz="2100" b="1" dirty="0">
              <a:solidFill>
                <a:srgbClr val="92D050"/>
              </a:solidFill>
            </a:endParaRPr>
          </a:p>
          <a:p>
            <a:r>
              <a:rPr lang="es-ES_tradnl" sz="2100" b="1" dirty="0">
                <a:solidFill>
                  <a:srgbClr val="92D050"/>
                </a:solidFill>
              </a:rPr>
              <a:t>Programa:</a:t>
            </a:r>
          </a:p>
          <a:p>
            <a:r>
              <a:rPr lang="en-US" sz="2000" dirty="0" err="1"/>
              <a:t>Hace</a:t>
            </a:r>
            <a:r>
              <a:rPr lang="en-US" sz="2000" dirty="0"/>
              <a:t> </a:t>
            </a:r>
            <a:r>
              <a:rPr lang="en-US" sz="2000" dirty="0" err="1"/>
              <a:t>referencia</a:t>
            </a:r>
            <a:r>
              <a:rPr lang="en-US" sz="2000" dirty="0"/>
              <a:t> a un </a:t>
            </a:r>
            <a:r>
              <a:rPr lang="en-US" sz="2000" dirty="0" err="1"/>
              <a:t>conjunto</a:t>
            </a:r>
            <a:r>
              <a:rPr lang="en-US" sz="2000" dirty="0"/>
              <a:t> de </a:t>
            </a:r>
            <a:r>
              <a:rPr lang="en-US" sz="2000" dirty="0" err="1"/>
              <a:t>instrucciones</a:t>
            </a:r>
            <a:r>
              <a:rPr lang="en-US" sz="2000" dirty="0"/>
              <a:t> </a:t>
            </a:r>
            <a:r>
              <a:rPr lang="en-US" sz="2000" dirty="0" err="1"/>
              <a:t>individuales</a:t>
            </a:r>
            <a:r>
              <a:rPr lang="en-US" sz="2000" dirty="0"/>
              <a:t> que son </a:t>
            </a:r>
            <a:r>
              <a:rPr lang="en-US" sz="2000" dirty="0" err="1"/>
              <a:t>creadas</a:t>
            </a:r>
            <a:r>
              <a:rPr lang="en-US" sz="2000" dirty="0"/>
              <a:t> </a:t>
            </a:r>
            <a:r>
              <a:rPr lang="en-US" sz="2000" dirty="0" err="1"/>
              <a:t>por</a:t>
            </a:r>
            <a:r>
              <a:rPr lang="en-US" sz="2000" dirty="0"/>
              <a:t> el </a:t>
            </a:r>
            <a:r>
              <a:rPr lang="en-US" sz="2000" dirty="0" err="1"/>
              <a:t>programador</a:t>
            </a:r>
            <a:r>
              <a:rPr lang="en-US" sz="2000" dirty="0"/>
              <a:t> - </a:t>
            </a:r>
            <a:r>
              <a:rPr lang="en-US" sz="2000" b="1" dirty="0" err="1"/>
              <a:t>código</a:t>
            </a:r>
            <a:r>
              <a:rPr lang="en-US" sz="2000" b="1" dirty="0"/>
              <a:t> </a:t>
            </a:r>
            <a:r>
              <a:rPr lang="en-US" sz="2000" b="1" dirty="0" err="1"/>
              <a:t>fuente</a:t>
            </a:r>
            <a:r>
              <a:rPr lang="en-US" sz="2000" dirty="0"/>
              <a:t>.</a:t>
            </a:r>
          </a:p>
          <a:p>
            <a:r>
              <a:rPr lang="en-US" sz="2000" dirty="0" err="1"/>
              <a:t>Conjunto</a:t>
            </a:r>
            <a:r>
              <a:rPr lang="en-US" sz="2000" dirty="0"/>
              <a:t> de </a:t>
            </a:r>
            <a:r>
              <a:rPr lang="en-US" sz="2000" dirty="0" err="1"/>
              <a:t>instrucciones</a:t>
            </a:r>
            <a:r>
              <a:rPr lang="en-US" sz="2000" dirty="0"/>
              <a:t> </a:t>
            </a:r>
            <a:r>
              <a:rPr lang="en-US" sz="2000" dirty="0" err="1"/>
              <a:t>en</a:t>
            </a:r>
            <a:r>
              <a:rPr lang="en-US" sz="2000" dirty="0"/>
              <a:t> </a:t>
            </a:r>
            <a:r>
              <a:rPr lang="en-US" sz="2000" dirty="0" err="1"/>
              <a:t>código</a:t>
            </a:r>
            <a:r>
              <a:rPr lang="en-US" sz="2000" dirty="0"/>
              <a:t> </a:t>
            </a:r>
            <a:r>
              <a:rPr lang="en-US" sz="2000" dirty="0" err="1"/>
              <a:t>máquina</a:t>
            </a:r>
            <a:r>
              <a:rPr lang="en-US" sz="2000" dirty="0"/>
              <a:t> </a:t>
            </a:r>
            <a:r>
              <a:rPr lang="en-US" sz="2000" dirty="0" err="1"/>
              <a:t>según</a:t>
            </a:r>
            <a:r>
              <a:rPr lang="en-US" sz="2000" dirty="0"/>
              <a:t> el </a:t>
            </a:r>
            <a:r>
              <a:rPr lang="en-US" sz="2000" dirty="0" err="1"/>
              <a:t>cual</a:t>
            </a:r>
            <a:r>
              <a:rPr lang="en-US" sz="2000" dirty="0"/>
              <a:t> el </a:t>
            </a:r>
            <a:r>
              <a:rPr lang="en-US" sz="2000" dirty="0" err="1"/>
              <a:t>ordenador</a:t>
            </a:r>
            <a:r>
              <a:rPr lang="en-US" sz="2000" dirty="0"/>
              <a:t> </a:t>
            </a:r>
            <a:r>
              <a:rPr lang="en-US" sz="2000" dirty="0" err="1"/>
              <a:t>realizará</a:t>
            </a:r>
            <a:r>
              <a:rPr lang="en-US" sz="2000" dirty="0"/>
              <a:t> </a:t>
            </a:r>
            <a:r>
              <a:rPr lang="en-US" sz="2000" dirty="0" err="1"/>
              <a:t>una</a:t>
            </a:r>
            <a:r>
              <a:rPr lang="en-US" sz="2000" dirty="0"/>
              <a:t> </a:t>
            </a:r>
            <a:r>
              <a:rPr lang="en-US" sz="2000" dirty="0" err="1"/>
              <a:t>serie</a:t>
            </a:r>
            <a:r>
              <a:rPr lang="en-US" sz="2000" dirty="0"/>
              <a:t> de </a:t>
            </a:r>
            <a:r>
              <a:rPr lang="en-US" sz="2000" dirty="0" err="1"/>
              <a:t>acciones</a:t>
            </a:r>
            <a:r>
              <a:rPr lang="en-US" sz="2000" dirty="0"/>
              <a:t>.</a:t>
            </a:r>
          </a:p>
        </p:txBody>
      </p:sp>
      <p:sp>
        <p:nvSpPr>
          <p:cNvPr id="4" name="Slide Number Placeholder 3"/>
          <p:cNvSpPr>
            <a:spLocks noGrp="1"/>
          </p:cNvSpPr>
          <p:nvPr>
            <p:ph type="sldNum" sz="quarter" idx="10"/>
          </p:nvPr>
        </p:nvSpPr>
        <p:spPr/>
        <p:txBody>
          <a:bodyPr/>
          <a:lstStyle/>
          <a:p>
            <a:fld id="{0820CB74-5220-6042-9D4B-66C63BFFAB83}" type="slidenum">
              <a:rPr lang="en-US" smtClean="0"/>
              <a:t>15</a:t>
            </a:fld>
            <a:endParaRPr lang="en-US"/>
          </a:p>
        </p:txBody>
      </p:sp>
    </p:spTree>
    <p:extLst>
      <p:ext uri="{BB962C8B-B14F-4D97-AF65-F5344CB8AC3E}">
        <p14:creationId xmlns:p14="http://schemas.microsoft.com/office/powerpoint/2010/main" val="1894714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pydata</a:t>
            </a:r>
            <a:r>
              <a:rPr lang="es-ES_tradnl" sz="1200" kern="1200" dirty="0" smtClean="0">
                <a:solidFill>
                  <a:schemeClr val="tx1"/>
                </a:solidFill>
                <a:latin typeface="+mn-lt"/>
                <a:ea typeface="+mn-ea"/>
                <a:cs typeface="+mn-cs"/>
              </a:rPr>
              <a:t>: A Google </a:t>
            </a:r>
            <a:r>
              <a:rPr lang="es-ES_tradnl" sz="1200" kern="1200" dirty="0" err="1" smtClean="0">
                <a:solidFill>
                  <a:schemeClr val="tx1"/>
                </a:solidFill>
                <a:latin typeface="+mn-lt"/>
                <a:ea typeface="+mn-ea"/>
                <a:cs typeface="+mn-cs"/>
              </a:rPr>
              <a:t>Group</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list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questions</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related</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to</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Python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data </a:t>
            </a:r>
            <a:r>
              <a:rPr lang="es-ES_tradnl" sz="1200" kern="1200" dirty="0" err="1" smtClean="0">
                <a:solidFill>
                  <a:schemeClr val="tx1"/>
                </a:solidFill>
                <a:latin typeface="+mn-lt"/>
                <a:ea typeface="+mn-ea"/>
                <a:cs typeface="+mn-cs"/>
              </a:rPr>
              <a:t>analysis</a:t>
            </a:r>
            <a:r>
              <a:rPr lang="es-ES_tradnl" sz="1200" kern="1200" dirty="0" smtClean="0">
                <a:solidFill>
                  <a:schemeClr val="tx1"/>
                </a:solidFill>
                <a:latin typeface="+mn-lt"/>
                <a:ea typeface="+mn-ea"/>
                <a:cs typeface="+mn-cs"/>
              </a:rPr>
              <a:t> and</a:t>
            </a:r>
          </a:p>
          <a:p>
            <a:r>
              <a:rPr lang="es-ES_tradnl" sz="1200" kern="1200" dirty="0" smtClean="0">
                <a:solidFill>
                  <a:schemeClr val="tx1"/>
                </a:solidFill>
                <a:latin typeface="+mn-lt"/>
                <a:ea typeface="+mn-ea"/>
                <a:cs typeface="+mn-cs"/>
              </a:rPr>
              <a:t>pandas</a:t>
            </a:r>
          </a:p>
          <a:p>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pystatsmodels</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statsmodels</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or</a:t>
            </a:r>
            <a:r>
              <a:rPr lang="es-ES_tradnl" sz="1200" kern="1200" dirty="0" smtClean="0">
                <a:solidFill>
                  <a:schemeClr val="tx1"/>
                </a:solidFill>
                <a:latin typeface="+mn-lt"/>
                <a:ea typeface="+mn-ea"/>
                <a:cs typeface="+mn-cs"/>
              </a:rPr>
              <a:t> pandas-</a:t>
            </a:r>
            <a:r>
              <a:rPr lang="es-ES_tradnl" sz="1200" kern="1200" dirty="0" err="1" smtClean="0">
                <a:solidFill>
                  <a:schemeClr val="tx1"/>
                </a:solidFill>
                <a:latin typeface="+mn-lt"/>
                <a:ea typeface="+mn-ea"/>
                <a:cs typeface="+mn-cs"/>
              </a:rPr>
              <a:t>related</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questions</a:t>
            </a:r>
            <a:endParaRPr lang="es-ES_tradnl" sz="1200" kern="1200" dirty="0" smtClean="0">
              <a:solidFill>
                <a:schemeClr val="tx1"/>
              </a:solidFill>
              <a:latin typeface="+mn-lt"/>
              <a:ea typeface="+mn-ea"/>
              <a:cs typeface="+mn-cs"/>
            </a:endParaRPr>
          </a:p>
          <a:p>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Mailing</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list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scikit-learn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scikit-learn@python.org</a:t>
            </a:r>
            <a:r>
              <a:rPr lang="es-ES_tradnl" sz="1200" kern="1200" dirty="0" smtClean="0">
                <a:solidFill>
                  <a:schemeClr val="tx1"/>
                </a:solidFill>
                <a:latin typeface="+mn-lt"/>
                <a:ea typeface="+mn-ea"/>
                <a:cs typeface="+mn-cs"/>
              </a:rPr>
              <a:t>) and machine </a:t>
            </a:r>
            <a:r>
              <a:rPr lang="es-ES_tradnl" sz="1200" kern="1200" dirty="0" err="1" smtClean="0">
                <a:solidFill>
                  <a:schemeClr val="tx1"/>
                </a:solidFill>
                <a:latin typeface="+mn-lt"/>
                <a:ea typeface="+mn-ea"/>
                <a:cs typeface="+mn-cs"/>
              </a:rPr>
              <a:t>learning</a:t>
            </a:r>
            <a:r>
              <a:rPr lang="es-ES_tradnl" sz="1200" kern="1200" dirty="0" smtClean="0">
                <a:solidFill>
                  <a:schemeClr val="tx1"/>
                </a:solidFill>
                <a:latin typeface="+mn-lt"/>
                <a:ea typeface="+mn-ea"/>
                <a:cs typeface="+mn-cs"/>
              </a:rPr>
              <a:t> in</a:t>
            </a:r>
          </a:p>
          <a:p>
            <a:r>
              <a:rPr lang="es-ES_tradnl" sz="1200" kern="1200" dirty="0" err="1" smtClean="0">
                <a:solidFill>
                  <a:schemeClr val="tx1"/>
                </a:solidFill>
                <a:latin typeface="+mn-lt"/>
                <a:ea typeface="+mn-ea"/>
                <a:cs typeface="+mn-cs"/>
              </a:rPr>
              <a:t>Python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generally</a:t>
            </a:r>
            <a:endParaRPr lang="es-ES_tradnl" sz="1200" kern="1200" dirty="0" smtClean="0">
              <a:solidFill>
                <a:schemeClr val="tx1"/>
              </a:solidFill>
              <a:latin typeface="+mn-lt"/>
              <a:ea typeface="+mn-ea"/>
              <a:cs typeface="+mn-cs"/>
            </a:endParaRPr>
          </a:p>
          <a:p>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numpy-discussion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NumPy-related</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questions</a:t>
            </a:r>
            <a:endParaRPr lang="es-ES_tradnl" sz="1200" kern="1200" dirty="0" smtClean="0">
              <a:solidFill>
                <a:schemeClr val="tx1"/>
              </a:solidFill>
              <a:latin typeface="+mn-lt"/>
              <a:ea typeface="+mn-ea"/>
              <a:cs typeface="+mn-cs"/>
            </a:endParaRPr>
          </a:p>
          <a:p>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scipy-user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For</a:t>
            </a:r>
            <a:r>
              <a:rPr lang="es-ES_tradnl" sz="1200" kern="1200" dirty="0" smtClean="0">
                <a:solidFill>
                  <a:schemeClr val="tx1"/>
                </a:solidFill>
                <a:latin typeface="+mn-lt"/>
                <a:ea typeface="+mn-ea"/>
                <a:cs typeface="+mn-cs"/>
              </a:rPr>
              <a:t> general </a:t>
            </a:r>
            <a:r>
              <a:rPr lang="es-ES_tradnl" sz="1200" kern="1200" dirty="0" err="1" smtClean="0">
                <a:solidFill>
                  <a:schemeClr val="tx1"/>
                </a:solidFill>
                <a:latin typeface="+mn-lt"/>
                <a:ea typeface="+mn-ea"/>
                <a:cs typeface="+mn-cs"/>
              </a:rPr>
              <a:t>SciPy</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or</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scientific</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Python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questions</a:t>
            </a:r>
            <a:endParaRPr lang="es-ES_tradnl" sz="1200" kern="1200" dirty="0" smtClean="0">
              <a:solidFill>
                <a:schemeClr val="tx1"/>
              </a:solidFill>
              <a:latin typeface="+mn-lt"/>
              <a:ea typeface="+mn-ea"/>
              <a:cs typeface="+mn-cs"/>
            </a:endParaRPr>
          </a:p>
          <a:p>
            <a:endParaRPr lang="es-ES_tradnl" sz="1200" kern="1200" dirty="0" smtClean="0">
              <a:solidFill>
                <a:schemeClr val="tx1"/>
              </a:solidFill>
              <a:latin typeface="+mn-lt"/>
              <a:ea typeface="+mn-ea"/>
              <a:cs typeface="+mn-cs"/>
            </a:endParaRPr>
          </a:p>
          <a:p>
            <a:endParaRPr lang="es-ES_tradnl" sz="1200" kern="1200" dirty="0" smtClean="0">
              <a:solidFill>
                <a:schemeClr val="tx1"/>
              </a:solidFill>
              <a:latin typeface="+mn-lt"/>
              <a:ea typeface="+mn-ea"/>
              <a:cs typeface="+mn-cs"/>
            </a:endParaRPr>
          </a:p>
          <a:p>
            <a:endParaRPr lang="es-ES_tradnl" sz="1200" kern="1200" dirty="0" smtClean="0">
              <a:solidFill>
                <a:schemeClr val="tx1"/>
              </a:solidFill>
              <a:latin typeface="+mn-lt"/>
              <a:ea typeface="+mn-ea"/>
              <a:cs typeface="+mn-cs"/>
            </a:endParaRPr>
          </a:p>
          <a:p>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PyCon</a:t>
            </a:r>
            <a:r>
              <a:rPr lang="es-ES_tradnl" sz="1200" b="0" i="0" u="none" strike="noStrike" kern="1200" baseline="0" dirty="0" smtClean="0">
                <a:solidFill>
                  <a:schemeClr val="tx1"/>
                </a:solidFill>
                <a:latin typeface="+mn-lt"/>
                <a:ea typeface="+mn-ea"/>
                <a:cs typeface="+mn-cs"/>
              </a:rPr>
              <a:t> and </a:t>
            </a:r>
            <a:r>
              <a:rPr lang="es-ES_tradnl" sz="1200" b="0" i="0" u="none" strike="noStrike" kern="1200" baseline="0" dirty="0" err="1" smtClean="0">
                <a:solidFill>
                  <a:schemeClr val="tx1"/>
                </a:solidFill>
                <a:latin typeface="+mn-lt"/>
                <a:ea typeface="+mn-ea"/>
                <a:cs typeface="+mn-cs"/>
              </a:rPr>
              <a:t>EuroPython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The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two</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main</a:t>
            </a:r>
            <a:r>
              <a:rPr lang="es-ES_tradnl" sz="1200" b="0" i="0" u="none" strike="noStrike" kern="1200" baseline="0" dirty="0" smtClean="0">
                <a:solidFill>
                  <a:schemeClr val="tx1"/>
                </a:solidFill>
                <a:latin typeface="+mn-lt"/>
                <a:ea typeface="+mn-ea"/>
                <a:cs typeface="+mn-cs"/>
              </a:rPr>
              <a:t> general </a:t>
            </a:r>
            <a:r>
              <a:rPr lang="es-ES_tradnl" sz="1200" b="0" i="0" u="none" strike="noStrike" kern="1200" baseline="0" dirty="0" err="1" smtClean="0">
                <a:solidFill>
                  <a:schemeClr val="tx1"/>
                </a:solidFill>
                <a:latin typeface="+mn-lt"/>
                <a:ea typeface="+mn-ea"/>
                <a:cs typeface="+mn-cs"/>
              </a:rPr>
              <a:t>Python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conferences</a:t>
            </a:r>
            <a:r>
              <a:rPr lang="es-ES_tradnl" sz="1200" b="0" i="0" u="none" strike="noStrike" kern="1200" baseline="0" dirty="0" smtClean="0">
                <a:solidFill>
                  <a:schemeClr val="tx1"/>
                </a:solidFill>
                <a:latin typeface="+mn-lt"/>
                <a:ea typeface="+mn-ea"/>
                <a:cs typeface="+mn-cs"/>
              </a:rPr>
              <a:t> in North</a:t>
            </a:r>
          </a:p>
          <a:p>
            <a:r>
              <a:rPr lang="es-ES_tradnl" sz="1200" b="0" i="0" u="none" strike="noStrike" kern="1200" baseline="0" dirty="0" err="1" smtClean="0">
                <a:solidFill>
                  <a:schemeClr val="tx1"/>
                </a:solidFill>
                <a:latin typeface="+mn-lt"/>
                <a:ea typeface="+mn-ea"/>
                <a:cs typeface="+mn-cs"/>
              </a:rPr>
              <a:t>America</a:t>
            </a:r>
            <a:r>
              <a:rPr lang="es-ES_tradnl" sz="1200" b="0" i="0" u="none" strike="noStrike" kern="1200" baseline="0" dirty="0" smtClean="0">
                <a:solidFill>
                  <a:schemeClr val="tx1"/>
                </a:solidFill>
                <a:latin typeface="+mn-lt"/>
                <a:ea typeface="+mn-ea"/>
                <a:cs typeface="+mn-cs"/>
              </a:rPr>
              <a:t> and </a:t>
            </a:r>
            <a:r>
              <a:rPr lang="es-ES_tradnl" sz="1200" b="0" i="0" u="none" strike="noStrike" kern="1200" baseline="0" dirty="0" err="1" smtClean="0">
                <a:solidFill>
                  <a:schemeClr val="tx1"/>
                </a:solidFill>
                <a:latin typeface="+mn-lt"/>
                <a:ea typeface="+mn-ea"/>
                <a:cs typeface="+mn-cs"/>
              </a:rPr>
              <a:t>Europe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respectively</a:t>
            </a:r>
            <a:endParaRPr lang="es-ES_tradnl" sz="1200" b="0" i="0" u="none" strike="noStrike" kern="1200" baseline="0" dirty="0" smtClean="0">
              <a:solidFill>
                <a:schemeClr val="tx1"/>
              </a:solidFill>
              <a:latin typeface="+mn-lt"/>
              <a:ea typeface="+mn-ea"/>
              <a:cs typeface="+mn-cs"/>
            </a:endParaRPr>
          </a:p>
          <a:p>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SciPy</a:t>
            </a:r>
            <a:r>
              <a:rPr lang="es-ES_tradnl" sz="1200" b="0" i="0" u="none" strike="noStrike" kern="1200" baseline="0" dirty="0" smtClean="0">
                <a:solidFill>
                  <a:schemeClr val="tx1"/>
                </a:solidFill>
                <a:latin typeface="+mn-lt"/>
                <a:ea typeface="+mn-ea"/>
                <a:cs typeface="+mn-cs"/>
              </a:rPr>
              <a:t> and </a:t>
            </a:r>
            <a:r>
              <a:rPr lang="es-ES_tradnl" sz="1200" b="0" i="0" u="none" strike="noStrike" kern="1200" baseline="0" dirty="0" err="1" smtClean="0">
                <a:solidFill>
                  <a:schemeClr val="tx1"/>
                </a:solidFill>
                <a:latin typeface="+mn-lt"/>
                <a:ea typeface="+mn-ea"/>
                <a:cs typeface="+mn-cs"/>
              </a:rPr>
              <a:t>EuroSciPy</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Scientific-computing-oriented</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conferences</a:t>
            </a:r>
            <a:r>
              <a:rPr lang="es-ES_tradnl" sz="1200" b="0" i="0" u="none" strike="noStrike" kern="1200" baseline="0" dirty="0" smtClean="0">
                <a:solidFill>
                  <a:schemeClr val="tx1"/>
                </a:solidFill>
                <a:latin typeface="+mn-lt"/>
                <a:ea typeface="+mn-ea"/>
                <a:cs typeface="+mn-cs"/>
              </a:rPr>
              <a:t> in North </a:t>
            </a:r>
            <a:r>
              <a:rPr lang="es-ES_tradnl" sz="1200" b="0" i="0" u="none" strike="noStrike" kern="1200" baseline="0" dirty="0" err="1" smtClean="0">
                <a:solidFill>
                  <a:schemeClr val="tx1"/>
                </a:solidFill>
                <a:latin typeface="+mn-lt"/>
                <a:ea typeface="+mn-ea"/>
                <a:cs typeface="+mn-cs"/>
              </a:rPr>
              <a:t>America</a:t>
            </a:r>
            <a:endParaRPr lang="es-ES_tradnl" sz="1200" b="0" i="0" u="none" strike="noStrike" kern="1200" baseline="0" dirty="0" smtClean="0">
              <a:solidFill>
                <a:schemeClr val="tx1"/>
              </a:solidFill>
              <a:latin typeface="+mn-lt"/>
              <a:ea typeface="+mn-ea"/>
              <a:cs typeface="+mn-cs"/>
            </a:endParaRPr>
          </a:p>
          <a:p>
            <a:r>
              <a:rPr lang="es-ES_tradnl" sz="1200" b="0" i="0" u="none" strike="noStrike" kern="1200" baseline="0" dirty="0" smtClean="0">
                <a:solidFill>
                  <a:schemeClr val="tx1"/>
                </a:solidFill>
                <a:latin typeface="+mn-lt"/>
                <a:ea typeface="+mn-ea"/>
                <a:cs typeface="+mn-cs"/>
              </a:rPr>
              <a:t>and </a:t>
            </a:r>
            <a:r>
              <a:rPr lang="es-ES_tradnl" sz="1200" b="0" i="0" u="none" strike="noStrike" kern="1200" baseline="0" dirty="0" err="1" smtClean="0">
                <a:solidFill>
                  <a:schemeClr val="tx1"/>
                </a:solidFill>
                <a:latin typeface="+mn-lt"/>
                <a:ea typeface="+mn-ea"/>
                <a:cs typeface="+mn-cs"/>
              </a:rPr>
              <a:t>Europe</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respectively</a:t>
            </a:r>
            <a:endParaRPr lang="es-ES_tradnl" sz="1200" b="0" i="0" u="none" strike="noStrike" kern="1200" baseline="0" dirty="0" smtClean="0">
              <a:solidFill>
                <a:schemeClr val="tx1"/>
              </a:solidFill>
              <a:latin typeface="+mn-lt"/>
              <a:ea typeface="+mn-ea"/>
              <a:cs typeface="+mn-cs"/>
            </a:endParaRPr>
          </a:p>
          <a:p>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PyData</a:t>
            </a:r>
            <a:r>
              <a:rPr lang="es-ES_tradnl" sz="1200" b="0" i="0" u="none" strike="noStrike" kern="1200" baseline="0" dirty="0" smtClean="0">
                <a:solidFill>
                  <a:schemeClr val="tx1"/>
                </a:solidFill>
                <a:latin typeface="+mn-lt"/>
                <a:ea typeface="+mn-ea"/>
                <a:cs typeface="+mn-cs"/>
              </a:rPr>
              <a:t>: A </a:t>
            </a:r>
            <a:r>
              <a:rPr lang="es-ES_tradnl" sz="1200" b="0" i="0" u="none" strike="noStrike" kern="1200" baseline="0" dirty="0" err="1" smtClean="0">
                <a:solidFill>
                  <a:schemeClr val="tx1"/>
                </a:solidFill>
                <a:latin typeface="+mn-lt"/>
                <a:ea typeface="+mn-ea"/>
                <a:cs typeface="+mn-cs"/>
              </a:rPr>
              <a:t>worldwide</a:t>
            </a:r>
            <a:r>
              <a:rPr lang="es-ES_tradnl" sz="1200" b="0" i="0" u="none" strike="noStrike" kern="1200" baseline="0" dirty="0" smtClean="0">
                <a:solidFill>
                  <a:schemeClr val="tx1"/>
                </a:solidFill>
                <a:latin typeface="+mn-lt"/>
                <a:ea typeface="+mn-ea"/>
                <a:cs typeface="+mn-cs"/>
              </a:rPr>
              <a:t> series of regional </a:t>
            </a:r>
            <a:r>
              <a:rPr lang="es-ES_tradnl" sz="1200" b="0" i="0" u="none" strike="noStrike" kern="1200" baseline="0" dirty="0" err="1" smtClean="0">
                <a:solidFill>
                  <a:schemeClr val="tx1"/>
                </a:solidFill>
                <a:latin typeface="+mn-lt"/>
                <a:ea typeface="+mn-ea"/>
                <a:cs typeface="+mn-cs"/>
              </a:rPr>
              <a:t>conferences</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targeted</a:t>
            </a:r>
            <a:r>
              <a:rPr lang="es-ES_tradnl" sz="1200" b="0" i="0" u="none" strike="noStrike" kern="1200" baseline="0" dirty="0" smtClean="0">
                <a:solidFill>
                  <a:schemeClr val="tx1"/>
                </a:solidFill>
                <a:latin typeface="+mn-lt"/>
                <a:ea typeface="+mn-ea"/>
                <a:cs typeface="+mn-cs"/>
              </a:rPr>
              <a:t> at data </a:t>
            </a:r>
            <a:r>
              <a:rPr lang="es-ES_tradnl" sz="1200" b="0" i="0" u="none" strike="noStrike" kern="1200" baseline="0" dirty="0" err="1" smtClean="0">
                <a:solidFill>
                  <a:schemeClr val="tx1"/>
                </a:solidFill>
                <a:latin typeface="+mn-lt"/>
                <a:ea typeface="+mn-ea"/>
                <a:cs typeface="+mn-cs"/>
              </a:rPr>
              <a:t>science</a:t>
            </a:r>
            <a:r>
              <a:rPr lang="es-ES_tradnl" sz="1200" b="0" i="0" u="none" strike="noStrike" kern="1200" baseline="0" dirty="0" smtClean="0">
                <a:solidFill>
                  <a:schemeClr val="tx1"/>
                </a:solidFill>
                <a:latin typeface="+mn-lt"/>
                <a:ea typeface="+mn-ea"/>
                <a:cs typeface="+mn-cs"/>
              </a:rPr>
              <a:t> and</a:t>
            </a:r>
          </a:p>
          <a:p>
            <a:r>
              <a:rPr lang="es-ES_tradnl" sz="1200" b="0" i="0" u="none" strike="noStrike" kern="1200" baseline="0" dirty="0" smtClean="0">
                <a:solidFill>
                  <a:schemeClr val="tx1"/>
                </a:solidFill>
                <a:latin typeface="+mn-lt"/>
                <a:ea typeface="+mn-ea"/>
                <a:cs typeface="+mn-cs"/>
              </a:rPr>
              <a:t>data </a:t>
            </a:r>
            <a:r>
              <a:rPr lang="es-ES_tradnl" sz="1200" b="0" i="0" u="none" strike="noStrike" kern="1200" baseline="0" dirty="0" err="1" smtClean="0">
                <a:solidFill>
                  <a:schemeClr val="tx1"/>
                </a:solidFill>
                <a:latin typeface="+mn-lt"/>
                <a:ea typeface="+mn-ea"/>
                <a:cs typeface="+mn-cs"/>
              </a:rPr>
              <a:t>analysis</a:t>
            </a:r>
            <a:r>
              <a:rPr lang="es-ES_tradnl" sz="1200" b="0" i="0" u="none" strike="noStrike" kern="1200" baseline="0" dirty="0" smtClean="0">
                <a:solidFill>
                  <a:schemeClr val="tx1"/>
                </a:solidFill>
                <a:latin typeface="+mn-lt"/>
                <a:ea typeface="+mn-ea"/>
                <a:cs typeface="+mn-cs"/>
              </a:rPr>
              <a:t> use cases</a:t>
            </a:r>
          </a:p>
          <a:p>
            <a:r>
              <a:rPr lang="es-ES_tradnl" sz="1200" b="0" i="0" u="none" strike="noStrike" kern="1200" baseline="0" dirty="0" smtClean="0">
                <a:solidFill>
                  <a:schemeClr val="tx1"/>
                </a:solidFill>
                <a:latin typeface="+mn-lt"/>
                <a:ea typeface="+mn-ea"/>
                <a:cs typeface="+mn-cs"/>
              </a:rPr>
              <a:t>• International and regional </a:t>
            </a:r>
            <a:r>
              <a:rPr lang="es-ES_tradnl" sz="1200" b="0" i="0" u="none" strike="noStrike" kern="1200" baseline="0" dirty="0" err="1" smtClean="0">
                <a:solidFill>
                  <a:schemeClr val="tx1"/>
                </a:solidFill>
                <a:latin typeface="+mn-lt"/>
                <a:ea typeface="+mn-ea"/>
                <a:cs typeface="+mn-cs"/>
              </a:rPr>
              <a:t>PyCon</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conferences</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see</a:t>
            </a:r>
            <a:r>
              <a:rPr lang="es-ES_tradnl" sz="1200" b="0" i="0" u="none" strike="noStrike" kern="1200" baseline="0" dirty="0" smtClean="0">
                <a:solidFill>
                  <a:schemeClr val="tx1"/>
                </a:solidFill>
                <a:latin typeface="+mn-lt"/>
                <a:ea typeface="+mn-ea"/>
                <a:cs typeface="+mn-cs"/>
              </a:rPr>
              <a:t> http://</a:t>
            </a:r>
            <a:r>
              <a:rPr lang="es-ES_tradnl" sz="1200" b="0" i="0" u="none" strike="noStrike" kern="1200" baseline="0" dirty="0" err="1" smtClean="0">
                <a:solidFill>
                  <a:schemeClr val="tx1"/>
                </a:solidFill>
                <a:latin typeface="+mn-lt"/>
                <a:ea typeface="+mn-ea"/>
                <a:cs typeface="+mn-cs"/>
              </a:rPr>
              <a:t>pycon.org</a:t>
            </a:r>
            <a:r>
              <a:rPr lang="es-ES_tradnl" sz="1200" b="0" i="0" u="none" strike="noStrike" kern="1200" baseline="0" dirty="0" smtClean="0">
                <a:solidFill>
                  <a:schemeClr val="tx1"/>
                </a:solidFill>
                <a:latin typeface="+mn-lt"/>
                <a:ea typeface="+mn-ea"/>
                <a:cs typeface="+mn-cs"/>
              </a:rPr>
              <a:t> </a:t>
            </a:r>
            <a:r>
              <a:rPr lang="es-ES_tradnl" sz="1200" b="0" i="0" u="none" strike="noStrike" kern="1200" baseline="0" dirty="0" err="1" smtClean="0">
                <a:solidFill>
                  <a:schemeClr val="tx1"/>
                </a:solidFill>
                <a:latin typeface="+mn-lt"/>
                <a:ea typeface="+mn-ea"/>
                <a:cs typeface="+mn-cs"/>
              </a:rPr>
              <a:t>for</a:t>
            </a:r>
            <a:r>
              <a:rPr lang="es-ES_tradnl" sz="1200" b="0" i="0" u="none" strike="noStrike" kern="1200" baseline="0" dirty="0" smtClean="0">
                <a:solidFill>
                  <a:schemeClr val="tx1"/>
                </a:solidFill>
                <a:latin typeface="+mn-lt"/>
                <a:ea typeface="+mn-ea"/>
                <a:cs typeface="+mn-cs"/>
              </a:rPr>
              <a:t> a complete</a:t>
            </a:r>
          </a:p>
          <a:p>
            <a:r>
              <a:rPr lang="es-ES_tradnl" sz="1200" b="0" i="0" u="none" strike="noStrike" kern="1200" baseline="0" dirty="0" err="1" smtClean="0">
                <a:solidFill>
                  <a:schemeClr val="tx1"/>
                </a:solidFill>
                <a:latin typeface="+mn-lt"/>
                <a:ea typeface="+mn-ea"/>
                <a:cs typeface="+mn-cs"/>
              </a:rPr>
              <a:t>listing</a:t>
            </a:r>
            <a:r>
              <a:rPr lang="es-ES_tradnl" sz="1200" b="0" i="0" u="none" strike="noStrike" kern="1200" baseline="0" dirty="0" smtClean="0">
                <a:solidFill>
                  <a:schemeClr val="tx1"/>
                </a:solidFill>
                <a:latin typeface="+mn-lt"/>
                <a:ea typeface="+mn-ea"/>
                <a:cs typeface="+mn-cs"/>
              </a:rPr>
              <a:t>)</a:t>
            </a:r>
            <a:endParaRPr lang="es-ES_tradnl" dirty="0"/>
          </a:p>
        </p:txBody>
      </p:sp>
      <p:sp>
        <p:nvSpPr>
          <p:cNvPr id="4" name="Slide Number Placeholder 3"/>
          <p:cNvSpPr>
            <a:spLocks noGrp="1"/>
          </p:cNvSpPr>
          <p:nvPr>
            <p:ph type="sldNum" sz="quarter" idx="10"/>
          </p:nvPr>
        </p:nvSpPr>
        <p:spPr/>
        <p:txBody>
          <a:bodyPr/>
          <a:lstStyle/>
          <a:p>
            <a:fld id="{D4CA8AD7-CBAE-4D4E-B7F3-642C6015B679}" type="slidenum">
              <a:rPr lang="es-ES" smtClean="0"/>
              <a:t>37</a:t>
            </a:fld>
            <a:endParaRPr lang="es-ES"/>
          </a:p>
        </p:txBody>
      </p:sp>
    </p:spTree>
    <p:extLst>
      <p:ext uri="{BB962C8B-B14F-4D97-AF65-F5344CB8AC3E}">
        <p14:creationId xmlns:p14="http://schemas.microsoft.com/office/powerpoint/2010/main" val="39600140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s-EC" dirty="0"/>
          </a:p>
        </p:txBody>
      </p:sp>
      <p:sp>
        <p:nvSpPr>
          <p:cNvPr id="4" name="Slide Number Placeholder 3"/>
          <p:cNvSpPr>
            <a:spLocks noGrp="1"/>
          </p:cNvSpPr>
          <p:nvPr>
            <p:ph type="sldNum" sz="quarter" idx="10"/>
          </p:nvPr>
        </p:nvSpPr>
        <p:spPr/>
        <p:txBody>
          <a:bodyPr/>
          <a:lstStyle/>
          <a:p>
            <a:fld id="{0AA7B938-E9E9-4A25-912C-59945FF022BD}" type="slidenum">
              <a:rPr lang="es-EC" smtClean="0"/>
              <a:pPr/>
              <a:t>40</a:t>
            </a:fld>
            <a:endParaRPr lang="es-EC"/>
          </a:p>
        </p:txBody>
      </p:sp>
    </p:spTree>
    <p:extLst>
      <p:ext uri="{BB962C8B-B14F-4D97-AF65-F5344CB8AC3E}">
        <p14:creationId xmlns:p14="http://schemas.microsoft.com/office/powerpoint/2010/main" val="19297655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EC" b="1" dirty="0">
                <a:solidFill>
                  <a:schemeClr val="tx1">
                    <a:lumMod val="95000"/>
                    <a:lumOff val="5000"/>
                  </a:schemeClr>
                </a:solidFill>
              </a:rPr>
              <a:t>Claro: </a:t>
            </a:r>
            <a:r>
              <a:rPr lang="es-EC" dirty="0">
                <a:solidFill>
                  <a:schemeClr val="tx1">
                    <a:lumMod val="95000"/>
                    <a:lumOff val="5000"/>
                  </a:schemeClr>
                </a:solidFill>
              </a:rPr>
              <a:t>sin ambigüedades para poder seguir y ejecutar cada uno de sus pasos.</a:t>
            </a:r>
          </a:p>
          <a:p>
            <a:r>
              <a:rPr lang="es-EC" b="1" dirty="0">
                <a:solidFill>
                  <a:schemeClr val="tx1">
                    <a:lumMod val="95000"/>
                    <a:lumOff val="5000"/>
                  </a:schemeClr>
                </a:solidFill>
              </a:rPr>
              <a:t>Efectivo: </a:t>
            </a:r>
            <a:r>
              <a:rPr lang="es-EC" dirty="0">
                <a:solidFill>
                  <a:schemeClr val="tx1">
                    <a:lumMod val="95000"/>
                    <a:lumOff val="5000"/>
                  </a:schemeClr>
                </a:solidFill>
              </a:rPr>
              <a:t>para que todos los pasos puedan llevarse a cabo. Ej.: Suba al piso inferior y camine 3 pasos a la derecha (seria imposible de llevar a cabo).</a:t>
            </a:r>
          </a:p>
          <a:p>
            <a:r>
              <a:rPr lang="es-EC" b="1" dirty="0">
                <a:solidFill>
                  <a:schemeClr val="tx1">
                    <a:lumMod val="95000"/>
                    <a:lumOff val="5000"/>
                  </a:schemeClr>
                </a:solidFill>
              </a:rPr>
              <a:t>Finito: </a:t>
            </a:r>
            <a:r>
              <a:rPr lang="es-EC" dirty="0">
                <a:solidFill>
                  <a:schemeClr val="tx1">
                    <a:lumMod val="95000"/>
                    <a:lumOff val="5000"/>
                  </a:schemeClr>
                </a:solidFill>
              </a:rPr>
              <a:t>debe tener un principio y un final.</a:t>
            </a:r>
          </a:p>
          <a:p>
            <a:endParaRPr lang="es-EC" dirty="0"/>
          </a:p>
        </p:txBody>
      </p:sp>
      <p:sp>
        <p:nvSpPr>
          <p:cNvPr id="4" name="Slide Number Placeholder 3"/>
          <p:cNvSpPr>
            <a:spLocks noGrp="1"/>
          </p:cNvSpPr>
          <p:nvPr>
            <p:ph type="sldNum" sz="quarter" idx="10"/>
          </p:nvPr>
        </p:nvSpPr>
        <p:spPr/>
        <p:txBody>
          <a:bodyPr/>
          <a:lstStyle/>
          <a:p>
            <a:fld id="{0AA7B938-E9E9-4A25-912C-59945FF022BD}" type="slidenum">
              <a:rPr lang="es-EC" smtClean="0"/>
              <a:pPr/>
              <a:t>44</a:t>
            </a:fld>
            <a:endParaRPr lang="es-EC"/>
          </a:p>
        </p:txBody>
      </p:sp>
    </p:spTree>
    <p:extLst>
      <p:ext uri="{BB962C8B-B14F-4D97-AF65-F5344CB8AC3E}">
        <p14:creationId xmlns:p14="http://schemas.microsoft.com/office/powerpoint/2010/main" val="41532338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Un programa</a:t>
            </a:r>
            <a:r>
              <a:rPr lang="es-ES" baseline="0" dirty="0"/>
              <a:t> son algoritmos escritos en un lenguaje de programación para que lo entienda </a:t>
            </a:r>
            <a:r>
              <a:rPr lang="es-ES" baseline="0"/>
              <a:t>el computador.</a:t>
            </a:r>
            <a:endParaRPr lang="es-ES" dirty="0"/>
          </a:p>
        </p:txBody>
      </p:sp>
      <p:sp>
        <p:nvSpPr>
          <p:cNvPr id="4" name="Marcador de número de diapositiva 3"/>
          <p:cNvSpPr>
            <a:spLocks noGrp="1"/>
          </p:cNvSpPr>
          <p:nvPr>
            <p:ph type="sldNum" sz="quarter" idx="10"/>
          </p:nvPr>
        </p:nvSpPr>
        <p:spPr/>
        <p:txBody>
          <a:bodyPr/>
          <a:lstStyle/>
          <a:p>
            <a:fld id="{DFEED719-D2BD-4E64-823B-85FEA3817A66}" type="slidenum">
              <a:rPr lang="es-ES" smtClean="0"/>
              <a:t>45</a:t>
            </a:fld>
            <a:endParaRPr lang="es-ES"/>
          </a:p>
        </p:txBody>
      </p:sp>
    </p:spTree>
    <p:extLst>
      <p:ext uri="{BB962C8B-B14F-4D97-AF65-F5344CB8AC3E}">
        <p14:creationId xmlns:p14="http://schemas.microsoft.com/office/powerpoint/2010/main" val="1749698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2700" b="1" dirty="0" smtClean="0"/>
              <a:t>Programar es crear una receta con pasos </a:t>
            </a:r>
            <a:r>
              <a:rPr lang="es-ES_tradnl" sz="2700" b="1" dirty="0" err="1" smtClean="0"/>
              <a:t>especificos</a:t>
            </a:r>
            <a:r>
              <a:rPr lang="es-ES_tradnl" sz="2700" b="1" dirty="0" smtClean="0"/>
              <a:t> (ordenes)</a:t>
            </a:r>
          </a:p>
          <a:p>
            <a:r>
              <a:rPr lang="es-ES_tradnl" sz="2700" b="1" dirty="0" smtClean="0"/>
              <a:t>Para que el computador realice las tareas</a:t>
            </a:r>
          </a:p>
          <a:p>
            <a:endParaRPr lang="es-ES_tradnl" sz="2700" b="1" dirty="0" smtClean="0"/>
          </a:p>
          <a:p>
            <a:r>
              <a:rPr lang="es-ES_tradnl" sz="2700" b="1" dirty="0" err="1" smtClean="0"/>
              <a:t>Programacion</a:t>
            </a:r>
            <a:r>
              <a:rPr lang="es-ES_tradnl" sz="2700" b="1" baseline="0" dirty="0" smtClean="0"/>
              <a:t> fija</a:t>
            </a:r>
            <a:endParaRPr lang="es-ES_tradnl" sz="2100" b="1" dirty="0">
              <a:solidFill>
                <a:srgbClr val="92D050"/>
              </a:solidFill>
            </a:endParaRPr>
          </a:p>
          <a:p>
            <a:r>
              <a:rPr lang="es-ES_tradnl" sz="2100" b="1" baseline="0" dirty="0" smtClean="0">
                <a:solidFill>
                  <a:srgbClr val="92D050"/>
                </a:solidFill>
              </a:rPr>
              <a:t> Calcular un problema en particular primer método que </a:t>
            </a:r>
            <a:r>
              <a:rPr lang="es-ES_tradnl" sz="2100" b="1" baseline="0" dirty="0" err="1" smtClean="0">
                <a:solidFill>
                  <a:srgbClr val="92D050"/>
                </a:solidFill>
              </a:rPr>
              <a:t>existio</a:t>
            </a:r>
            <a:r>
              <a:rPr lang="es-ES_tradnl" sz="2100" b="1" baseline="0" dirty="0" smtClean="0">
                <a:solidFill>
                  <a:srgbClr val="92D050"/>
                </a:solidFill>
              </a:rPr>
              <a:t> </a:t>
            </a:r>
          </a:p>
          <a:p>
            <a:endParaRPr lang="es-ES_tradnl" sz="2100" b="1" dirty="0">
              <a:solidFill>
                <a:srgbClr val="92D050"/>
              </a:solidFill>
            </a:endParaRPr>
          </a:p>
        </p:txBody>
      </p:sp>
      <p:sp>
        <p:nvSpPr>
          <p:cNvPr id="4" name="Slide Number Placeholder 3"/>
          <p:cNvSpPr>
            <a:spLocks noGrp="1"/>
          </p:cNvSpPr>
          <p:nvPr>
            <p:ph type="sldNum" sz="quarter" idx="10"/>
          </p:nvPr>
        </p:nvSpPr>
        <p:spPr/>
        <p:txBody>
          <a:bodyPr/>
          <a:lstStyle/>
          <a:p>
            <a:fld id="{0820CB74-5220-6042-9D4B-66C63BFFAB83}" type="slidenum">
              <a:rPr lang="en-US" smtClean="0"/>
              <a:t>16</a:t>
            </a:fld>
            <a:endParaRPr lang="en-US"/>
          </a:p>
        </p:txBody>
      </p:sp>
    </p:spTree>
    <p:extLst>
      <p:ext uri="{BB962C8B-B14F-4D97-AF65-F5344CB8AC3E}">
        <p14:creationId xmlns:p14="http://schemas.microsoft.com/office/powerpoint/2010/main" val="18947143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2100" b="1" dirty="0" smtClean="0">
                <a:solidFill>
                  <a:srgbClr val="92D050"/>
                </a:solidFill>
              </a:rPr>
              <a:t>Estructura</a:t>
            </a:r>
            <a:r>
              <a:rPr lang="es-ES_tradnl" sz="2100" b="1" baseline="0" dirty="0" smtClean="0">
                <a:solidFill>
                  <a:srgbClr val="92D050"/>
                </a:solidFill>
              </a:rPr>
              <a:t> básica de la arquitectura de una máquina</a:t>
            </a:r>
          </a:p>
          <a:p>
            <a:r>
              <a:rPr lang="es-ES_tradnl" sz="2100" b="1" dirty="0" smtClean="0">
                <a:solidFill>
                  <a:srgbClr val="92D050"/>
                </a:solidFill>
              </a:rPr>
              <a:t>ALU toma información</a:t>
            </a:r>
            <a:r>
              <a:rPr lang="es-ES_tradnl" sz="2100" b="1" baseline="0" dirty="0" smtClean="0">
                <a:solidFill>
                  <a:srgbClr val="92D050"/>
                </a:solidFill>
              </a:rPr>
              <a:t> d</a:t>
            </a:r>
            <a:r>
              <a:rPr lang="es-ES_tradnl" sz="2100" b="1" dirty="0" smtClean="0">
                <a:solidFill>
                  <a:srgbClr val="92D050"/>
                </a:solidFill>
              </a:rPr>
              <a:t>e</a:t>
            </a:r>
            <a:r>
              <a:rPr lang="es-ES_tradnl" sz="2100" b="1" baseline="0" dirty="0" smtClean="0">
                <a:solidFill>
                  <a:srgbClr val="92D050"/>
                </a:solidFill>
              </a:rPr>
              <a:t> la memoria hace ciertas operaciones</a:t>
            </a:r>
          </a:p>
          <a:p>
            <a:r>
              <a:rPr lang="es-ES_tradnl" sz="2100" b="1" baseline="0" dirty="0" smtClean="0">
                <a:solidFill>
                  <a:srgbClr val="92D050"/>
                </a:solidFill>
              </a:rPr>
              <a:t>Primitivas (suma, resta, guardar valor) y guarda los valores de regreso a la memoria</a:t>
            </a:r>
          </a:p>
          <a:p>
            <a:r>
              <a:rPr lang="es-ES_tradnl" sz="2100" b="1" baseline="0" dirty="0" smtClean="0">
                <a:solidFill>
                  <a:srgbClr val="92D050"/>
                </a:solidFill>
              </a:rPr>
              <a:t> </a:t>
            </a:r>
            <a:endParaRPr lang="es-ES_tradnl" sz="2100" b="1" dirty="0" smtClean="0">
              <a:solidFill>
                <a:srgbClr val="92D050"/>
              </a:solidFill>
            </a:endParaRPr>
          </a:p>
        </p:txBody>
      </p:sp>
      <p:sp>
        <p:nvSpPr>
          <p:cNvPr id="4" name="Slide Number Placeholder 3"/>
          <p:cNvSpPr>
            <a:spLocks noGrp="1"/>
          </p:cNvSpPr>
          <p:nvPr>
            <p:ph type="sldNum" sz="quarter" idx="10"/>
          </p:nvPr>
        </p:nvSpPr>
        <p:spPr/>
        <p:txBody>
          <a:bodyPr/>
          <a:lstStyle/>
          <a:p>
            <a:fld id="{0820CB74-5220-6042-9D4B-66C63BFFAB83}" type="slidenum">
              <a:rPr lang="en-US" smtClean="0"/>
              <a:t>17</a:t>
            </a:fld>
            <a:endParaRPr lang="en-US"/>
          </a:p>
        </p:txBody>
      </p:sp>
    </p:spTree>
    <p:extLst>
      <p:ext uri="{BB962C8B-B14F-4D97-AF65-F5344CB8AC3E}">
        <p14:creationId xmlns:p14="http://schemas.microsoft.com/office/powerpoint/2010/main" val="1894714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1200" kern="1200" dirty="0" err="1" smtClean="0">
                <a:solidFill>
                  <a:schemeClr val="tx1"/>
                </a:solidFill>
                <a:latin typeface="+mn-lt"/>
                <a:ea typeface="+mn-ea"/>
                <a:cs typeface="+mn-cs"/>
              </a:rPr>
              <a:t>Right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Move</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the</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Machine’s</a:t>
            </a:r>
            <a:r>
              <a:rPr lang="es-ES_tradnl" sz="1200" kern="1200" dirty="0" smtClean="0">
                <a:solidFill>
                  <a:schemeClr val="tx1"/>
                </a:solidFill>
                <a:latin typeface="+mn-lt"/>
                <a:ea typeface="+mn-ea"/>
                <a:cs typeface="+mn-cs"/>
              </a:rPr>
              <a:t> head </a:t>
            </a:r>
            <a:r>
              <a:rPr lang="es-ES_tradnl" sz="1200" kern="1200" dirty="0" err="1" smtClean="0">
                <a:solidFill>
                  <a:schemeClr val="tx1"/>
                </a:solidFill>
                <a:latin typeface="+mn-lt"/>
                <a:ea typeface="+mn-ea"/>
                <a:cs typeface="+mn-cs"/>
              </a:rPr>
              <a:t>to</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the</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right</a:t>
            </a:r>
            <a:r>
              <a:rPr lang="es-ES_tradnl" sz="1200" kern="1200" dirty="0" smtClean="0">
                <a:solidFill>
                  <a:schemeClr val="tx1"/>
                </a:solidFill>
                <a:latin typeface="+mn-lt"/>
                <a:ea typeface="+mn-ea"/>
                <a:cs typeface="+mn-cs"/>
              </a:rPr>
              <a:t> of </a:t>
            </a:r>
            <a:r>
              <a:rPr lang="es-ES_tradnl" sz="1200" kern="1200" dirty="0" err="1" smtClean="0">
                <a:solidFill>
                  <a:schemeClr val="tx1"/>
                </a:solidFill>
                <a:latin typeface="+mn-lt"/>
                <a:ea typeface="+mn-ea"/>
                <a:cs typeface="+mn-cs"/>
              </a:rPr>
              <a:t>the</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current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square</a:t>
            </a:r>
            <a:endParaRPr lang="es-ES_tradnl" sz="1200" kern="1200" dirty="0" smtClean="0">
              <a:solidFill>
                <a:schemeClr val="tx1"/>
              </a:solidFill>
              <a:latin typeface="+mn-lt"/>
              <a:ea typeface="+mn-ea"/>
              <a:cs typeface="+mn-cs"/>
            </a:endParaRPr>
          </a:p>
          <a:p>
            <a:r>
              <a:rPr lang="es-ES_tradnl" sz="1200" kern="1200" dirty="0" err="1" smtClean="0">
                <a:solidFill>
                  <a:schemeClr val="tx1"/>
                </a:solidFill>
                <a:latin typeface="+mn-lt"/>
                <a:ea typeface="+mn-ea"/>
                <a:cs typeface="+mn-cs"/>
              </a:rPr>
              <a:t>Left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Move</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the</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Machine’s</a:t>
            </a:r>
            <a:r>
              <a:rPr lang="es-ES_tradnl" sz="1200" kern="1200" dirty="0" smtClean="0">
                <a:solidFill>
                  <a:schemeClr val="tx1"/>
                </a:solidFill>
                <a:latin typeface="+mn-lt"/>
                <a:ea typeface="+mn-ea"/>
                <a:cs typeface="+mn-cs"/>
              </a:rPr>
              <a:t> head </a:t>
            </a:r>
            <a:r>
              <a:rPr lang="es-ES_tradnl" sz="1200" kern="1200" dirty="0" err="1" smtClean="0">
                <a:solidFill>
                  <a:schemeClr val="tx1"/>
                </a:solidFill>
                <a:latin typeface="+mn-lt"/>
                <a:ea typeface="+mn-ea"/>
                <a:cs typeface="+mn-cs"/>
              </a:rPr>
              <a:t>to</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the</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left</a:t>
            </a:r>
            <a:r>
              <a:rPr lang="es-ES_tradnl" sz="1200" kern="1200" dirty="0" smtClean="0">
                <a:solidFill>
                  <a:schemeClr val="tx1"/>
                </a:solidFill>
                <a:latin typeface="+mn-lt"/>
                <a:ea typeface="+mn-ea"/>
                <a:cs typeface="+mn-cs"/>
              </a:rPr>
              <a:t> of </a:t>
            </a:r>
            <a:r>
              <a:rPr lang="es-ES_tradnl" sz="1200" kern="1200" dirty="0" err="1" smtClean="0">
                <a:solidFill>
                  <a:schemeClr val="tx1"/>
                </a:solidFill>
                <a:latin typeface="+mn-lt"/>
                <a:ea typeface="+mn-ea"/>
                <a:cs typeface="+mn-cs"/>
              </a:rPr>
              <a:t>the</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current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square</a:t>
            </a:r>
            <a:endParaRPr lang="es-ES_tradnl" sz="1200" kern="1200" dirty="0" smtClean="0">
              <a:solidFill>
                <a:schemeClr val="tx1"/>
              </a:solidFill>
              <a:latin typeface="+mn-lt"/>
              <a:ea typeface="+mn-ea"/>
              <a:cs typeface="+mn-cs"/>
            </a:endParaRPr>
          </a:p>
          <a:p>
            <a:r>
              <a:rPr lang="es-ES_tradnl" sz="1200" kern="1200" dirty="0" err="1" smtClean="0">
                <a:solidFill>
                  <a:schemeClr val="tx1"/>
                </a:solidFill>
                <a:latin typeface="+mn-lt"/>
                <a:ea typeface="+mn-ea"/>
                <a:cs typeface="+mn-cs"/>
              </a:rPr>
              <a:t>Print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Print</a:t>
            </a:r>
            <a:r>
              <a:rPr lang="es-ES_tradnl" sz="1200" kern="1200" dirty="0" smtClean="0">
                <a:solidFill>
                  <a:schemeClr val="tx1"/>
                </a:solidFill>
                <a:latin typeface="+mn-lt"/>
                <a:ea typeface="+mn-ea"/>
                <a:cs typeface="+mn-cs"/>
              </a:rPr>
              <a:t> a symbol </a:t>
            </a:r>
            <a:r>
              <a:rPr lang="es-ES_tradnl" sz="1200" kern="1200" dirty="0" err="1" smtClean="0">
                <a:solidFill>
                  <a:schemeClr val="tx1"/>
                </a:solidFill>
                <a:latin typeface="+mn-lt"/>
                <a:ea typeface="+mn-ea"/>
                <a:cs typeface="+mn-cs"/>
              </a:rPr>
              <a:t>on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the</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current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square</a:t>
            </a:r>
            <a:endParaRPr lang="es-ES_tradnl" sz="1200" kern="1200" dirty="0" smtClean="0">
              <a:solidFill>
                <a:schemeClr val="tx1"/>
              </a:solidFill>
              <a:latin typeface="+mn-lt"/>
              <a:ea typeface="+mn-ea"/>
              <a:cs typeface="+mn-cs"/>
            </a:endParaRPr>
          </a:p>
          <a:p>
            <a:r>
              <a:rPr lang="es-ES_tradnl" sz="1200" kern="1200" dirty="0" err="1" smtClean="0">
                <a:solidFill>
                  <a:schemeClr val="tx1"/>
                </a:solidFill>
                <a:latin typeface="+mn-lt"/>
                <a:ea typeface="+mn-ea"/>
                <a:cs typeface="+mn-cs"/>
              </a:rPr>
              <a:t>Scan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Identify</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any</a:t>
            </a:r>
            <a:r>
              <a:rPr lang="es-ES_tradnl" sz="1200" kern="1200" dirty="0" smtClean="0">
                <a:solidFill>
                  <a:schemeClr val="tx1"/>
                </a:solidFill>
                <a:latin typeface="+mn-lt"/>
                <a:ea typeface="+mn-ea"/>
                <a:cs typeface="+mn-cs"/>
              </a:rPr>
              <a:t> symbols </a:t>
            </a:r>
            <a:r>
              <a:rPr lang="es-ES_tradnl" sz="1200" kern="1200" dirty="0" err="1" smtClean="0">
                <a:solidFill>
                  <a:schemeClr val="tx1"/>
                </a:solidFill>
                <a:latin typeface="+mn-lt"/>
                <a:ea typeface="+mn-ea"/>
                <a:cs typeface="+mn-cs"/>
              </a:rPr>
              <a:t>on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the</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current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square</a:t>
            </a:r>
            <a:endParaRPr lang="es-ES_tradnl" sz="1200" kern="1200" dirty="0" smtClean="0">
              <a:solidFill>
                <a:schemeClr val="tx1"/>
              </a:solidFill>
              <a:latin typeface="+mn-lt"/>
              <a:ea typeface="+mn-ea"/>
              <a:cs typeface="+mn-cs"/>
            </a:endParaRPr>
          </a:p>
          <a:p>
            <a:r>
              <a:rPr lang="es-ES_tradnl" sz="1200" kern="1200" dirty="0" smtClean="0">
                <a:solidFill>
                  <a:schemeClr val="tx1"/>
                </a:solidFill>
                <a:latin typeface="+mn-lt"/>
                <a:ea typeface="+mn-ea"/>
                <a:cs typeface="+mn-cs"/>
              </a:rPr>
              <a:t>Erase: Erase </a:t>
            </a:r>
            <a:r>
              <a:rPr lang="es-ES_tradnl" sz="1200" kern="1200" dirty="0" err="1" smtClean="0">
                <a:solidFill>
                  <a:schemeClr val="tx1"/>
                </a:solidFill>
                <a:latin typeface="+mn-lt"/>
                <a:ea typeface="+mn-ea"/>
                <a:cs typeface="+mn-cs"/>
              </a:rPr>
              <a:t>any</a:t>
            </a:r>
            <a:r>
              <a:rPr lang="es-ES_tradnl" sz="1200" kern="1200" dirty="0" smtClean="0">
                <a:solidFill>
                  <a:schemeClr val="tx1"/>
                </a:solidFill>
                <a:latin typeface="+mn-lt"/>
                <a:ea typeface="+mn-ea"/>
                <a:cs typeface="+mn-cs"/>
              </a:rPr>
              <a:t> symbols </a:t>
            </a:r>
            <a:r>
              <a:rPr lang="es-ES_tradnl" sz="1200" kern="1200" dirty="0" err="1" smtClean="0">
                <a:solidFill>
                  <a:schemeClr val="tx1"/>
                </a:solidFill>
                <a:latin typeface="+mn-lt"/>
                <a:ea typeface="+mn-ea"/>
                <a:cs typeface="+mn-cs"/>
              </a:rPr>
              <a:t>presented</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on</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the</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current</a:t>
            </a:r>
            <a:r>
              <a:rPr lang="es-ES_tradnl" sz="1200" kern="1200" dirty="0" smtClean="0">
                <a:solidFill>
                  <a:schemeClr val="tx1"/>
                </a:solidFill>
                <a:latin typeface="+mn-lt"/>
                <a:ea typeface="+mn-ea"/>
                <a:cs typeface="+mn-cs"/>
              </a:rPr>
              <a:t> </a:t>
            </a:r>
            <a:r>
              <a:rPr lang="es-ES_tradnl" sz="1200" kern="1200" dirty="0" err="1" smtClean="0">
                <a:solidFill>
                  <a:schemeClr val="tx1"/>
                </a:solidFill>
                <a:latin typeface="+mn-lt"/>
                <a:ea typeface="+mn-ea"/>
                <a:cs typeface="+mn-cs"/>
              </a:rPr>
              <a:t>square</a:t>
            </a:r>
            <a:endParaRPr lang="es-ES_tradnl" sz="1200" kern="1200" dirty="0" smtClean="0">
              <a:solidFill>
                <a:schemeClr val="tx1"/>
              </a:solidFill>
              <a:latin typeface="+mn-lt"/>
              <a:ea typeface="+mn-ea"/>
              <a:cs typeface="+mn-cs"/>
            </a:endParaRPr>
          </a:p>
          <a:p>
            <a:r>
              <a:rPr lang="es-ES_tradnl" sz="1200" kern="1200" dirty="0" err="1" smtClean="0">
                <a:solidFill>
                  <a:schemeClr val="tx1"/>
                </a:solidFill>
                <a:latin typeface="+mn-lt"/>
                <a:ea typeface="+mn-ea"/>
                <a:cs typeface="+mn-cs"/>
              </a:rPr>
              <a:t>Nothing</a:t>
            </a:r>
            <a:r>
              <a:rPr lang="es-ES_tradnl" sz="1200" kern="1200" dirty="0" smtClean="0">
                <a:solidFill>
                  <a:schemeClr val="tx1"/>
                </a:solidFill>
                <a:latin typeface="+mn-lt"/>
                <a:ea typeface="+mn-ea"/>
                <a:cs typeface="+mn-cs"/>
              </a:rPr>
              <a:t>/</a:t>
            </a:r>
            <a:r>
              <a:rPr lang="es-ES_tradnl" sz="1200" kern="1200" dirty="0" err="1" smtClean="0">
                <a:solidFill>
                  <a:schemeClr val="tx1"/>
                </a:solidFill>
                <a:latin typeface="+mn-lt"/>
                <a:ea typeface="+mn-ea"/>
                <a:cs typeface="+mn-cs"/>
              </a:rPr>
              <a:t>halt</a:t>
            </a:r>
            <a:r>
              <a:rPr lang="es-ES_tradnl" sz="1200" kern="1200" dirty="0" smtClean="0">
                <a:solidFill>
                  <a:schemeClr val="tx1"/>
                </a:solidFill>
                <a:latin typeface="+mn-lt"/>
                <a:ea typeface="+mn-ea"/>
                <a:cs typeface="+mn-cs"/>
              </a:rPr>
              <a:t>: Do </a:t>
            </a:r>
            <a:r>
              <a:rPr lang="es-ES_tradnl" sz="1200" kern="1200" dirty="0" err="1" smtClean="0">
                <a:solidFill>
                  <a:schemeClr val="tx1"/>
                </a:solidFill>
                <a:latin typeface="+mn-lt"/>
                <a:ea typeface="+mn-ea"/>
                <a:cs typeface="+mn-cs"/>
              </a:rPr>
              <a:t>nothing</a:t>
            </a:r>
            <a:endParaRPr lang="es-ES_tradnl" sz="1200" kern="1200" dirty="0" smtClean="0">
              <a:solidFill>
                <a:schemeClr val="tx1"/>
              </a:solidFill>
              <a:latin typeface="+mn-lt"/>
              <a:ea typeface="+mn-ea"/>
              <a:cs typeface="+mn-cs"/>
            </a:endParaRPr>
          </a:p>
          <a:p>
            <a:endParaRPr lang="es-ES_tradnl" sz="2100" b="1" dirty="0" smtClean="0">
              <a:solidFill>
                <a:srgbClr val="92D050"/>
              </a:solidFill>
            </a:endParaRPr>
          </a:p>
        </p:txBody>
      </p:sp>
      <p:sp>
        <p:nvSpPr>
          <p:cNvPr id="4" name="Slide Number Placeholder 3"/>
          <p:cNvSpPr>
            <a:spLocks noGrp="1"/>
          </p:cNvSpPr>
          <p:nvPr>
            <p:ph type="sldNum" sz="quarter" idx="10"/>
          </p:nvPr>
        </p:nvSpPr>
        <p:spPr/>
        <p:txBody>
          <a:bodyPr/>
          <a:lstStyle/>
          <a:p>
            <a:fld id="{0820CB74-5220-6042-9D4B-66C63BFFAB83}" type="slidenum">
              <a:rPr lang="en-US" smtClean="0"/>
              <a:t>18</a:t>
            </a:fld>
            <a:endParaRPr lang="en-US"/>
          </a:p>
        </p:txBody>
      </p:sp>
    </p:spTree>
    <p:extLst>
      <p:ext uri="{BB962C8B-B14F-4D97-AF65-F5344CB8AC3E}">
        <p14:creationId xmlns:p14="http://schemas.microsoft.com/office/powerpoint/2010/main" val="18947143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2800" dirty="0" smtClean="0"/>
              <a:t>Utiliza primitivas para ser construido palabras números cadena de caracteres</a:t>
            </a:r>
          </a:p>
          <a:p>
            <a:r>
              <a:rPr lang="es-ES_tradnl" sz="2800" dirty="0" smtClean="0"/>
              <a:t>Y operadores simples</a:t>
            </a:r>
          </a:p>
          <a:p>
            <a:endParaRPr lang="es-ES_tradnl" sz="2800" dirty="0" smtClean="0"/>
          </a:p>
          <a:p>
            <a:r>
              <a:rPr lang="es-ES_tradnl" sz="2800" dirty="0" smtClean="0"/>
              <a:t>Hablar de sintaxis y </a:t>
            </a:r>
            <a:r>
              <a:rPr lang="es-ES_tradnl" sz="2800" dirty="0" err="1" smtClean="0"/>
              <a:t>semantica</a:t>
            </a:r>
            <a:endParaRPr lang="es-ES_tradnl" sz="2800" dirty="0" smtClean="0"/>
          </a:p>
          <a:p>
            <a:endParaRPr lang="es-ES_tradnl" sz="2800" dirty="0" smtClean="0"/>
          </a:p>
          <a:p>
            <a:r>
              <a:rPr lang="es-ES_tradnl" sz="1200" kern="1200" dirty="0" smtClean="0">
                <a:solidFill>
                  <a:schemeClr val="tx1"/>
                </a:solidFill>
                <a:latin typeface="+mn-lt"/>
                <a:ea typeface="+mn-ea"/>
                <a:cs typeface="+mn-cs"/>
              </a:rPr>
              <a:t>La sintaxis es la parte de la gramática responsable de estudiar las reglas y principios que rigen la combinación de unidades superiores a los constituyentes sintácticos tales como los sintagmas y las oraciones gramaticales. Estudia la forma en la que se combinan las palabras y las relaciones sintagmáticas y paradigmáticas que mantienen entre ellas.</a:t>
            </a:r>
          </a:p>
          <a:p>
            <a:r>
              <a:rPr lang="es-ES_tradnl" sz="1200" kern="1200" dirty="0" smtClean="0">
                <a:solidFill>
                  <a:schemeClr val="tx1"/>
                </a:solidFill>
                <a:latin typeface="+mn-lt"/>
                <a:ea typeface="+mn-ea"/>
                <a:cs typeface="+mn-cs"/>
              </a:rPr>
              <a:t>Combinaciones legales o no</a:t>
            </a:r>
          </a:p>
          <a:p>
            <a:endParaRPr lang="es-ES_tradnl" sz="1200" kern="1200" dirty="0" smtClean="0">
              <a:solidFill>
                <a:schemeClr val="tx1"/>
              </a:solidFill>
              <a:latin typeface="+mn-lt"/>
              <a:ea typeface="+mn-ea"/>
              <a:cs typeface="+mn-cs"/>
            </a:endParaRPr>
          </a:p>
          <a:p>
            <a:endParaRPr lang="es-ES_tradnl" sz="1200" kern="1200" dirty="0" smtClean="0">
              <a:solidFill>
                <a:schemeClr val="tx1"/>
              </a:solidFill>
              <a:latin typeface="+mn-lt"/>
              <a:ea typeface="+mn-ea"/>
              <a:cs typeface="+mn-cs"/>
            </a:endParaRPr>
          </a:p>
          <a:p>
            <a:r>
              <a:rPr lang="es-ES_tradnl" sz="1200" kern="1200" dirty="0" smtClean="0">
                <a:solidFill>
                  <a:schemeClr val="tx1"/>
                </a:solidFill>
                <a:latin typeface="+mn-lt"/>
                <a:ea typeface="+mn-ea"/>
                <a:cs typeface="+mn-cs"/>
              </a:rPr>
              <a:t>La semántica se refiere a los significados, sentidos e interpretaciones de los signos lingüísticos tales como expresiones, palabras o representaciones formales. Define como las expresiones de un lenguaje admiten correspondencia con situaciones o conjuntos que se encuentran en la realidad o en un mundo abstracto con el fin de ser expresarlos.</a:t>
            </a:r>
          </a:p>
          <a:p>
            <a:endParaRPr lang="es-ES_tradnl" sz="1200" kern="1200" dirty="0" smtClean="0">
              <a:solidFill>
                <a:schemeClr val="tx1"/>
              </a:solidFill>
              <a:latin typeface="+mn-lt"/>
              <a:ea typeface="+mn-ea"/>
              <a:cs typeface="+mn-cs"/>
            </a:endParaRPr>
          </a:p>
          <a:p>
            <a:r>
              <a:rPr lang="es-ES_tradnl" sz="1200" kern="1200" dirty="0" smtClean="0">
                <a:solidFill>
                  <a:schemeClr val="tx1"/>
                </a:solidFill>
                <a:latin typeface="+mn-lt"/>
                <a:ea typeface="+mn-ea"/>
                <a:cs typeface="+mn-cs"/>
              </a:rPr>
              <a:t>La sintaxis evalúa como palabras o frase se organizan en una frase principal.</a:t>
            </a:r>
          </a:p>
          <a:p>
            <a:r>
              <a:rPr lang="es-ES_tradnl" sz="1200" kern="1200" dirty="0" smtClean="0">
                <a:solidFill>
                  <a:schemeClr val="tx1"/>
                </a:solidFill>
                <a:latin typeface="+mn-lt"/>
                <a:ea typeface="+mn-ea"/>
                <a:cs typeface="+mn-cs"/>
              </a:rPr>
              <a:t>La semántica realiza el estudio de las palabras individuales y como son percibidas.</a:t>
            </a:r>
          </a:p>
          <a:p>
            <a:r>
              <a:rPr lang="es-ES_tradnl" sz="1200" kern="1200" dirty="0" smtClean="0">
                <a:solidFill>
                  <a:schemeClr val="tx1"/>
                </a:solidFill>
                <a:latin typeface="+mn-lt"/>
                <a:ea typeface="+mn-ea"/>
                <a:cs typeface="+mn-cs"/>
              </a:rPr>
              <a:t>La sintaxis, se relaciona con la gramática, redacción, puntuación y demás elementos de un lenguaje.</a:t>
            </a:r>
          </a:p>
          <a:p>
            <a:r>
              <a:rPr lang="es-ES_tradnl" sz="1200" kern="1200" dirty="0" smtClean="0">
                <a:solidFill>
                  <a:schemeClr val="tx1"/>
                </a:solidFill>
                <a:latin typeface="+mn-lt"/>
                <a:ea typeface="+mn-ea"/>
                <a:cs typeface="+mn-cs"/>
              </a:rPr>
              <a:t>La semántica se relaciona con los símbolos o elementos verbales y las imágenes.</a:t>
            </a:r>
          </a:p>
          <a:p>
            <a:endParaRPr lang="es-ES_tradnl" sz="1200" kern="1200" dirty="0" smtClean="0">
              <a:solidFill>
                <a:schemeClr val="tx1"/>
              </a:solidFill>
              <a:latin typeface="+mn-lt"/>
              <a:ea typeface="+mn-ea"/>
              <a:cs typeface="+mn-cs"/>
            </a:endParaRPr>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r>
              <a:rPr lang="es-ES_tradnl" sz="2800" dirty="0" smtClean="0"/>
              <a:t>Un </a:t>
            </a:r>
            <a:r>
              <a:rPr lang="es-ES_tradnl" sz="2800" dirty="0"/>
              <a:t>computador por si solo no es inteligente.</a:t>
            </a:r>
          </a:p>
          <a:p>
            <a:r>
              <a:rPr lang="es-ES_tradnl" sz="2550" b="0" dirty="0"/>
              <a:t>Los usuarios deben expresar sus necesidades en un lenguaje no ambiguo.</a:t>
            </a:r>
          </a:p>
          <a:p>
            <a:r>
              <a:rPr lang="es-ES_tradnl" sz="2800" dirty="0"/>
              <a:t>¿En que lenguaje nos comunicamos?</a:t>
            </a:r>
          </a:p>
          <a:p>
            <a:pPr lvl="1"/>
            <a:r>
              <a:rPr lang="es-ES_tradnl" sz="2400" dirty="0"/>
              <a:t>Binario/Hexadecimal</a:t>
            </a:r>
          </a:p>
          <a:p>
            <a:pPr lvl="1"/>
            <a:r>
              <a:rPr lang="es-ES_tradnl" sz="2400" dirty="0"/>
              <a:t>Inglés</a:t>
            </a:r>
          </a:p>
        </p:txBody>
      </p:sp>
      <p:sp>
        <p:nvSpPr>
          <p:cNvPr id="4" name="Slide Number Placeholder 3"/>
          <p:cNvSpPr>
            <a:spLocks noGrp="1"/>
          </p:cNvSpPr>
          <p:nvPr>
            <p:ph type="sldNum" sz="quarter" idx="10"/>
          </p:nvPr>
        </p:nvSpPr>
        <p:spPr/>
        <p:txBody>
          <a:bodyPr/>
          <a:lstStyle/>
          <a:p>
            <a:fld id="{0820CB74-5220-6042-9D4B-66C63BFFAB83}" type="slidenum">
              <a:rPr lang="en-US" smtClean="0"/>
              <a:t>19</a:t>
            </a:fld>
            <a:endParaRPr lang="en-US"/>
          </a:p>
        </p:txBody>
      </p:sp>
    </p:spTree>
    <p:extLst>
      <p:ext uri="{BB962C8B-B14F-4D97-AF65-F5344CB8AC3E}">
        <p14:creationId xmlns:p14="http://schemas.microsoft.com/office/powerpoint/2010/main" val="1315050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10"/>
          </p:nvPr>
        </p:nvSpPr>
        <p:spPr/>
        <p:txBody>
          <a:bodyPr/>
          <a:lstStyle/>
          <a:p>
            <a:fld id="{D4CA8AD7-CBAE-4D4E-B7F3-642C6015B679}" type="slidenum">
              <a:rPr lang="es-ES" smtClean="0"/>
              <a:t>20</a:t>
            </a:fld>
            <a:endParaRPr lang="es-ES"/>
          </a:p>
        </p:txBody>
      </p:sp>
    </p:spTree>
    <p:extLst>
      <p:ext uri="{BB962C8B-B14F-4D97-AF65-F5344CB8AC3E}">
        <p14:creationId xmlns:p14="http://schemas.microsoft.com/office/powerpoint/2010/main" val="36450271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sz="2800" dirty="0" smtClean="0"/>
              <a:t>Utiliza primitivas para ser construido palabras números cadena de caracteres</a:t>
            </a:r>
          </a:p>
          <a:p>
            <a:r>
              <a:rPr lang="es-ES_tradnl" sz="2800" dirty="0" smtClean="0"/>
              <a:t>Y operadores simples</a:t>
            </a:r>
          </a:p>
          <a:p>
            <a:endParaRPr lang="es-ES_tradnl" sz="2800" dirty="0" smtClean="0"/>
          </a:p>
          <a:p>
            <a:r>
              <a:rPr lang="es-ES_tradnl" sz="2800" dirty="0" smtClean="0"/>
              <a:t>Hablar de sintaxis y </a:t>
            </a:r>
            <a:r>
              <a:rPr lang="es-ES_tradnl" sz="2800" dirty="0" err="1" smtClean="0"/>
              <a:t>semantica</a:t>
            </a:r>
            <a:endParaRPr lang="es-ES_tradnl" sz="2800" dirty="0" smtClean="0"/>
          </a:p>
          <a:p>
            <a:endParaRPr lang="es-ES_tradnl" sz="2800" dirty="0" smtClean="0"/>
          </a:p>
          <a:p>
            <a:endParaRPr lang="es-ES_tradnl" sz="1200" kern="1200" dirty="0" smtClean="0">
              <a:solidFill>
                <a:schemeClr val="tx1"/>
              </a:solidFill>
              <a:latin typeface="+mn-lt"/>
              <a:ea typeface="+mn-ea"/>
              <a:cs typeface="+mn-cs"/>
            </a:endParaRPr>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r>
              <a:rPr lang="es-ES_tradnl" sz="2800" dirty="0" smtClean="0"/>
              <a:t>Un </a:t>
            </a:r>
            <a:r>
              <a:rPr lang="es-ES_tradnl" sz="2800" dirty="0"/>
              <a:t>computador por si solo no es inteligente.</a:t>
            </a:r>
          </a:p>
          <a:p>
            <a:r>
              <a:rPr lang="es-ES_tradnl" sz="2550" b="0" dirty="0"/>
              <a:t>Los usuarios deben expresar sus necesidades en un lenguaje no ambiguo.</a:t>
            </a:r>
          </a:p>
          <a:p>
            <a:r>
              <a:rPr lang="es-ES_tradnl" sz="2800" dirty="0"/>
              <a:t>¿En que lenguaje nos comunicamos?</a:t>
            </a:r>
          </a:p>
          <a:p>
            <a:pPr lvl="1"/>
            <a:r>
              <a:rPr lang="es-ES_tradnl" sz="2400" dirty="0"/>
              <a:t>Binario/Hexadecimal</a:t>
            </a:r>
          </a:p>
          <a:p>
            <a:pPr lvl="1"/>
            <a:r>
              <a:rPr lang="es-ES_tradnl" sz="2400" dirty="0"/>
              <a:t>Inglés</a:t>
            </a:r>
          </a:p>
        </p:txBody>
      </p:sp>
      <p:sp>
        <p:nvSpPr>
          <p:cNvPr id="4" name="Slide Number Placeholder 3"/>
          <p:cNvSpPr>
            <a:spLocks noGrp="1"/>
          </p:cNvSpPr>
          <p:nvPr>
            <p:ph type="sldNum" sz="quarter" idx="10"/>
          </p:nvPr>
        </p:nvSpPr>
        <p:spPr/>
        <p:txBody>
          <a:bodyPr/>
          <a:lstStyle/>
          <a:p>
            <a:fld id="{0820CB74-5220-6042-9D4B-66C63BFFAB83}" type="slidenum">
              <a:rPr lang="en-US" smtClean="0"/>
              <a:t>21</a:t>
            </a:fld>
            <a:endParaRPr lang="en-US"/>
          </a:p>
        </p:txBody>
      </p:sp>
    </p:spTree>
    <p:extLst>
      <p:ext uri="{BB962C8B-B14F-4D97-AF65-F5344CB8AC3E}">
        <p14:creationId xmlns:p14="http://schemas.microsoft.com/office/powerpoint/2010/main" val="13150506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Tx/>
              <a:buChar char="-"/>
            </a:pPr>
            <a:r>
              <a:rPr lang="es-ES_tradnl" sz="2800" dirty="0" smtClean="0"/>
              <a:t>Programas pueden pararse </a:t>
            </a:r>
          </a:p>
          <a:p>
            <a:pPr marL="457200" indent="-457200">
              <a:buFontTx/>
              <a:buChar char="-"/>
            </a:pPr>
            <a:r>
              <a:rPr lang="es-ES_tradnl" sz="2800" dirty="0" smtClean="0"/>
              <a:t>Correr para siempre </a:t>
            </a:r>
          </a:p>
          <a:p>
            <a:pPr marL="457200" indent="-457200">
              <a:buFontTx/>
              <a:buChar char="-"/>
            </a:pPr>
            <a:r>
              <a:rPr lang="es-ES_tradnl" sz="2800" dirty="0" smtClean="0"/>
              <a:t>Dar una respuesta cuando se espera otra</a:t>
            </a:r>
          </a:p>
          <a:p>
            <a:pPr marL="457200" indent="-457200">
              <a:buFontTx/>
              <a:buChar char="-"/>
            </a:pPr>
            <a:endParaRPr lang="es-ES_tradnl" sz="2800" dirty="0" smtClean="0"/>
          </a:p>
          <a:p>
            <a:endParaRPr lang="es-ES_tradnl" sz="1200" kern="1200" dirty="0" smtClean="0">
              <a:solidFill>
                <a:schemeClr val="tx1"/>
              </a:solidFill>
              <a:latin typeface="+mn-lt"/>
              <a:ea typeface="+mn-ea"/>
              <a:cs typeface="+mn-cs"/>
            </a:endParaRPr>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endParaRPr lang="es-ES_tradnl" sz="2800" dirty="0" smtClean="0"/>
          </a:p>
          <a:p>
            <a:r>
              <a:rPr lang="es-ES_tradnl" sz="2800" dirty="0" smtClean="0"/>
              <a:t>Un </a:t>
            </a:r>
            <a:r>
              <a:rPr lang="es-ES_tradnl" sz="2800" dirty="0"/>
              <a:t>computador por si solo no es inteligente.</a:t>
            </a:r>
          </a:p>
          <a:p>
            <a:r>
              <a:rPr lang="es-ES_tradnl" sz="2550" b="0" dirty="0"/>
              <a:t>Los usuarios deben expresar sus necesidades en un lenguaje no ambiguo.</a:t>
            </a:r>
          </a:p>
          <a:p>
            <a:r>
              <a:rPr lang="es-ES_tradnl" sz="2800" dirty="0"/>
              <a:t>¿En que lenguaje nos comunicamos?</a:t>
            </a:r>
          </a:p>
          <a:p>
            <a:pPr lvl="1"/>
            <a:r>
              <a:rPr lang="es-ES_tradnl" sz="2400" dirty="0"/>
              <a:t>Binario/Hexadecimal</a:t>
            </a:r>
          </a:p>
          <a:p>
            <a:pPr lvl="1"/>
            <a:r>
              <a:rPr lang="es-ES_tradnl" sz="2400" dirty="0"/>
              <a:t>Inglés</a:t>
            </a:r>
          </a:p>
        </p:txBody>
      </p:sp>
      <p:sp>
        <p:nvSpPr>
          <p:cNvPr id="4" name="Slide Number Placeholder 3"/>
          <p:cNvSpPr>
            <a:spLocks noGrp="1"/>
          </p:cNvSpPr>
          <p:nvPr>
            <p:ph type="sldNum" sz="quarter" idx="10"/>
          </p:nvPr>
        </p:nvSpPr>
        <p:spPr/>
        <p:txBody>
          <a:bodyPr/>
          <a:lstStyle/>
          <a:p>
            <a:fld id="{0820CB74-5220-6042-9D4B-66C63BFFAB83}" type="slidenum">
              <a:rPr lang="en-US" smtClean="0"/>
              <a:t>22</a:t>
            </a:fld>
            <a:endParaRPr lang="en-US"/>
          </a:p>
        </p:txBody>
      </p:sp>
    </p:spTree>
    <p:extLst>
      <p:ext uri="{BB962C8B-B14F-4D97-AF65-F5344CB8AC3E}">
        <p14:creationId xmlns:p14="http://schemas.microsoft.com/office/powerpoint/2010/main" val="1315050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1916154"/>
            <a:ext cx="9144000" cy="2387600"/>
          </a:xfrm>
        </p:spPr>
        <p:txBody>
          <a:bodyPr anchor="b"/>
          <a:lstStyle>
            <a:lvl1pPr algn="r">
              <a:defRPr sz="5400"/>
            </a:lvl1pPr>
          </a:lstStyle>
          <a:p>
            <a:r>
              <a:rPr lang="en-US" dirty="0"/>
              <a:t/>
            </a:r>
            <a:br>
              <a:rPr lang="en-US" dirty="0"/>
            </a:br>
            <a:r>
              <a:rPr lang="en-US" dirty="0" err="1"/>
              <a:t>Fundamentos</a:t>
            </a:r>
            <a:r>
              <a:rPr lang="en-US" dirty="0"/>
              <a:t> de </a:t>
            </a:r>
            <a:r>
              <a:rPr lang="en-US" dirty="0" err="1"/>
              <a:t>Programación</a:t>
            </a:r>
            <a:endParaRPr lang="en-US" dirty="0"/>
          </a:p>
        </p:txBody>
      </p:sp>
      <p:sp>
        <p:nvSpPr>
          <p:cNvPr id="3" name="Subtitle 2"/>
          <p:cNvSpPr>
            <a:spLocks noGrp="1"/>
          </p:cNvSpPr>
          <p:nvPr>
            <p:ph type="subTitle" idx="1"/>
          </p:nvPr>
        </p:nvSpPr>
        <p:spPr>
          <a:xfrm>
            <a:off x="1524000" y="4332228"/>
            <a:ext cx="9144000" cy="1655762"/>
          </a:xfrm>
        </p:spPr>
        <p:txBody>
          <a:bodyPr/>
          <a:lstStyle>
            <a:lvl1pPr marL="0" indent="0" algn="r">
              <a:buNone/>
              <a:defRPr sz="28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73F8E980-2F26-9E4C-894C-FF0F4777931E}" type="datetimeFigureOut">
              <a:rPr lang="en-US" smtClean="0"/>
              <a:t>09/05/19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27F441A9-9266-D748-AE96-FD5FACAAE754}" type="slidenum">
              <a:rPr lang="en-US" smtClean="0"/>
              <a:t>‹#›</a:t>
            </a:fld>
            <a:endParaRPr lang="en-US"/>
          </a:p>
        </p:txBody>
      </p:sp>
      <p:pic>
        <p:nvPicPr>
          <p:cNvPr id="9" name="image1.png"/>
          <p:cNvPicPr/>
          <p:nvPr userDrawn="1"/>
        </p:nvPicPr>
        <p:blipFill>
          <a:blip r:embed="rId2" cstate="print"/>
          <a:stretch>
            <a:fillRect/>
          </a:stretch>
        </p:blipFill>
        <p:spPr>
          <a:xfrm>
            <a:off x="838200" y="403930"/>
            <a:ext cx="1349022" cy="1176514"/>
          </a:xfrm>
          <a:prstGeom prst="rect">
            <a:avLst/>
          </a:prstGeom>
        </p:spPr>
      </p:pic>
      <p:pic>
        <p:nvPicPr>
          <p:cNvPr id="10" name="image2.jpeg"/>
          <p:cNvPicPr/>
          <p:nvPr userDrawn="1"/>
        </p:nvPicPr>
        <p:blipFill>
          <a:blip r:embed="rId3" cstate="print"/>
          <a:stretch>
            <a:fillRect/>
          </a:stretch>
        </p:blipFill>
        <p:spPr>
          <a:xfrm>
            <a:off x="10323194" y="403930"/>
            <a:ext cx="1135027" cy="1063626"/>
          </a:xfrm>
          <a:prstGeom prst="rect">
            <a:avLst/>
          </a:prstGeom>
        </p:spPr>
      </p:pic>
    </p:spTree>
    <p:extLst>
      <p:ext uri="{BB962C8B-B14F-4D97-AF65-F5344CB8AC3E}">
        <p14:creationId xmlns:p14="http://schemas.microsoft.com/office/powerpoint/2010/main" val="1548922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73F8E980-2F26-9E4C-894C-FF0F4777931E}" type="datetimeFigureOut">
              <a:rPr lang="en-US" smtClean="0"/>
              <a:t>09/05/19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7F441A9-9266-D748-AE96-FD5FACAAE754}" type="slidenum">
              <a:rPr lang="en-US" smtClean="0"/>
              <a:t>‹#›</a:t>
            </a:fld>
            <a:endParaRPr lang="en-US"/>
          </a:p>
        </p:txBody>
      </p:sp>
    </p:spTree>
    <p:extLst>
      <p:ext uri="{BB962C8B-B14F-4D97-AF65-F5344CB8AC3E}">
        <p14:creationId xmlns:p14="http://schemas.microsoft.com/office/powerpoint/2010/main" val="18128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73F8E980-2F26-9E4C-894C-FF0F4777931E}" type="datetimeFigureOut">
              <a:rPr lang="en-US" smtClean="0"/>
              <a:t>09/05/19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dirty="0"/>
              <a:t>CCPG1001</a:t>
            </a:r>
          </a:p>
        </p:txBody>
      </p:sp>
      <p:sp>
        <p:nvSpPr>
          <p:cNvPr id="6" name="Slide Number Placeholder 5"/>
          <p:cNvSpPr>
            <a:spLocks noGrp="1"/>
          </p:cNvSpPr>
          <p:nvPr>
            <p:ph type="sldNum" sz="quarter" idx="12"/>
          </p:nvPr>
        </p:nvSpPr>
        <p:spPr/>
        <p:txBody>
          <a:bodyPr/>
          <a:lstStyle/>
          <a:p>
            <a:fld id="{27F441A9-9266-D748-AE96-FD5FACAAE754}" type="slidenum">
              <a:rPr lang="en-US" smtClean="0"/>
              <a:t>‹#›</a:t>
            </a:fld>
            <a:endParaRPr lang="en-US"/>
          </a:p>
        </p:txBody>
      </p:sp>
    </p:spTree>
    <p:extLst>
      <p:ext uri="{BB962C8B-B14F-4D97-AF65-F5344CB8AC3E}">
        <p14:creationId xmlns:p14="http://schemas.microsoft.com/office/powerpoint/2010/main" val="1889967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lvl1pPr>
              <a:buClr>
                <a:srgbClr val="00B0F0"/>
              </a:buClr>
              <a:defRPr/>
            </a:lvl1pPr>
            <a:lvl2pPr>
              <a:buClr>
                <a:srgbClr val="00B0F0"/>
              </a:buClr>
              <a:defRPr/>
            </a:lvl2pPr>
            <a:lvl3pPr>
              <a:buClr>
                <a:srgbClr val="00B0F0"/>
              </a:buClr>
              <a:defRPr/>
            </a:lvl3pPr>
            <a:lvl4pPr>
              <a:buClr>
                <a:srgbClr val="00B0F0"/>
              </a:buClr>
              <a:defRPr/>
            </a:lvl4pPr>
            <a:lvl5pPr>
              <a:buClr>
                <a:srgbClr val="00B0F0"/>
              </a:buClr>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3F8E980-2F26-9E4C-894C-FF0F4777931E}" type="datetimeFigureOut">
              <a:rPr lang="en-US" smtClean="0"/>
              <a:t>09/05/19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27F441A9-9266-D748-AE96-FD5FACAAE754}" type="slidenum">
              <a:rPr lang="en-US" smtClean="0"/>
              <a:t>‹#›</a:t>
            </a:fld>
            <a:endParaRPr lang="en-US"/>
          </a:p>
        </p:txBody>
      </p:sp>
    </p:spTree>
    <p:extLst>
      <p:ext uri="{BB962C8B-B14F-4D97-AF65-F5344CB8AC3E}">
        <p14:creationId xmlns:p14="http://schemas.microsoft.com/office/powerpoint/2010/main" val="946579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73F8E980-2F26-9E4C-894C-FF0F4777931E}" type="datetimeFigureOut">
              <a:rPr lang="en-US" smtClean="0"/>
              <a:t>09/05/19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27F441A9-9266-D748-AE96-FD5FACAAE754}" type="slidenum">
              <a:rPr lang="en-US" smtClean="0"/>
              <a:t>‹#›</a:t>
            </a:fld>
            <a:endParaRPr lang="en-US"/>
          </a:p>
        </p:txBody>
      </p:sp>
    </p:spTree>
    <p:extLst>
      <p:ext uri="{BB962C8B-B14F-4D97-AF65-F5344CB8AC3E}">
        <p14:creationId xmlns:p14="http://schemas.microsoft.com/office/powerpoint/2010/main" val="600614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p>
            <a:fld id="{73F8E980-2F26-9E4C-894C-FF0F4777931E}" type="datetimeFigureOut">
              <a:rPr lang="en-US" smtClean="0"/>
              <a:t>09/05/19</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p:txBody>
          <a:bodyPr/>
          <a:lstStyle/>
          <a:p>
            <a:fld id="{27F441A9-9266-D748-AE96-FD5FACAAE754}" type="slidenum">
              <a:rPr lang="en-US" smtClean="0"/>
              <a:t>‹#›</a:t>
            </a:fld>
            <a:endParaRPr lang="en-US"/>
          </a:p>
        </p:txBody>
      </p:sp>
    </p:spTree>
    <p:extLst>
      <p:ext uri="{BB962C8B-B14F-4D97-AF65-F5344CB8AC3E}">
        <p14:creationId xmlns:p14="http://schemas.microsoft.com/office/powerpoint/2010/main" val="13566765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a:t>Haga clic para modificar el estilo de título del patrón</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73F8E980-2F26-9E4C-894C-FF0F4777931E}" type="datetimeFigureOut">
              <a:rPr lang="en-US" smtClean="0"/>
              <a:t>09/05/19</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9" name="Slide Number Placeholder 8"/>
          <p:cNvSpPr>
            <a:spLocks noGrp="1"/>
          </p:cNvSpPr>
          <p:nvPr>
            <p:ph type="sldNum" sz="quarter" idx="12"/>
          </p:nvPr>
        </p:nvSpPr>
        <p:spPr/>
        <p:txBody>
          <a:bodyPr/>
          <a:lstStyle/>
          <a:p>
            <a:fld id="{27F441A9-9266-D748-AE96-FD5FACAAE754}" type="slidenum">
              <a:rPr lang="en-US" smtClean="0"/>
              <a:t>‹#›</a:t>
            </a:fld>
            <a:endParaRPr lang="en-US"/>
          </a:p>
        </p:txBody>
      </p:sp>
    </p:spTree>
    <p:extLst>
      <p:ext uri="{BB962C8B-B14F-4D97-AF65-F5344CB8AC3E}">
        <p14:creationId xmlns:p14="http://schemas.microsoft.com/office/powerpoint/2010/main" val="18297023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73F8E980-2F26-9E4C-894C-FF0F4777931E}" type="datetimeFigureOut">
              <a:rPr lang="en-US" smtClean="0"/>
              <a:t>09/05/19</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5" name="Slide Number Placeholder 4"/>
          <p:cNvSpPr>
            <a:spLocks noGrp="1"/>
          </p:cNvSpPr>
          <p:nvPr>
            <p:ph type="sldNum" sz="quarter" idx="12"/>
          </p:nvPr>
        </p:nvSpPr>
        <p:spPr/>
        <p:txBody>
          <a:bodyPr/>
          <a:lstStyle/>
          <a:p>
            <a:fld id="{27F441A9-9266-D748-AE96-FD5FACAAE754}" type="slidenum">
              <a:rPr lang="en-US" smtClean="0"/>
              <a:t>‹#›</a:t>
            </a:fld>
            <a:endParaRPr lang="en-US"/>
          </a:p>
        </p:txBody>
      </p:sp>
    </p:spTree>
    <p:extLst>
      <p:ext uri="{BB962C8B-B14F-4D97-AF65-F5344CB8AC3E}">
        <p14:creationId xmlns:p14="http://schemas.microsoft.com/office/powerpoint/2010/main" val="19896769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F8E980-2F26-9E4C-894C-FF0F4777931E}" type="datetimeFigureOut">
              <a:rPr lang="en-US" smtClean="0"/>
              <a:t>09/05/19</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4" name="Slide Number Placeholder 3"/>
          <p:cNvSpPr>
            <a:spLocks noGrp="1"/>
          </p:cNvSpPr>
          <p:nvPr>
            <p:ph type="sldNum" sz="quarter" idx="12"/>
          </p:nvPr>
        </p:nvSpPr>
        <p:spPr/>
        <p:txBody>
          <a:bodyPr/>
          <a:lstStyle/>
          <a:p>
            <a:fld id="{27F441A9-9266-D748-AE96-FD5FACAAE754}" type="slidenum">
              <a:rPr lang="en-US" smtClean="0"/>
              <a:t>‹#›</a:t>
            </a:fld>
            <a:endParaRPr lang="en-US"/>
          </a:p>
        </p:txBody>
      </p:sp>
    </p:spTree>
    <p:extLst>
      <p:ext uri="{BB962C8B-B14F-4D97-AF65-F5344CB8AC3E}">
        <p14:creationId xmlns:p14="http://schemas.microsoft.com/office/powerpoint/2010/main" val="2032059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73F8E980-2F26-9E4C-894C-FF0F4777931E}" type="datetimeFigureOut">
              <a:rPr lang="en-US" smtClean="0"/>
              <a:t>09/05/19</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p:txBody>
          <a:bodyPr/>
          <a:lstStyle/>
          <a:p>
            <a:fld id="{27F441A9-9266-D748-AE96-FD5FACAAE754}" type="slidenum">
              <a:rPr lang="en-US" smtClean="0"/>
              <a:t>‹#›</a:t>
            </a:fld>
            <a:endParaRPr lang="en-US"/>
          </a:p>
        </p:txBody>
      </p:sp>
    </p:spTree>
    <p:extLst>
      <p:ext uri="{BB962C8B-B14F-4D97-AF65-F5344CB8AC3E}">
        <p14:creationId xmlns:p14="http://schemas.microsoft.com/office/powerpoint/2010/main" val="1396200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73F8E980-2F26-9E4C-894C-FF0F4777931E}" type="datetimeFigureOut">
              <a:rPr lang="en-US" smtClean="0"/>
              <a:t>09/05/19</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p:txBody>
          <a:bodyPr/>
          <a:lstStyle/>
          <a:p>
            <a:fld id="{27F441A9-9266-D748-AE96-FD5FACAAE754}" type="slidenum">
              <a:rPr lang="en-US" smtClean="0"/>
              <a:t>‹#›</a:t>
            </a:fld>
            <a:endParaRPr lang="en-US"/>
          </a:p>
        </p:txBody>
      </p:sp>
    </p:spTree>
    <p:extLst>
      <p:ext uri="{BB962C8B-B14F-4D97-AF65-F5344CB8AC3E}">
        <p14:creationId xmlns:p14="http://schemas.microsoft.com/office/powerpoint/2010/main" val="38268171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F8E980-2F26-9E4C-894C-FF0F4777931E}" type="datetimeFigureOut">
              <a:rPr lang="en-US" smtClean="0"/>
              <a:t>09/05/19</a:t>
            </a:fld>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F441A9-9266-D748-AE96-FD5FACAAE754}" type="slidenum">
              <a:rPr lang="en-US" smtClean="0"/>
              <a:t>‹#›</a:t>
            </a:fld>
            <a:endParaRPr lang="en-US"/>
          </a:p>
        </p:txBody>
      </p:sp>
      <p:sp>
        <p:nvSpPr>
          <p:cNvPr id="7" name="Rectangle 6"/>
          <p:cNvSpPr/>
          <p:nvPr userDrawn="1"/>
        </p:nvSpPr>
        <p:spPr>
          <a:xfrm>
            <a:off x="0" y="6432548"/>
            <a:ext cx="12192000" cy="425452"/>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ooter Placeholder 4"/>
          <p:cNvSpPr>
            <a:spLocks noGrp="1"/>
          </p:cNvSpPr>
          <p:nvPr>
            <p:ph type="ftr" sz="quarter" idx="3"/>
          </p:nvPr>
        </p:nvSpPr>
        <p:spPr>
          <a:xfrm>
            <a:off x="4038600" y="6432548"/>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9" name="Rectangle 8"/>
          <p:cNvSpPr/>
          <p:nvPr userDrawn="1"/>
        </p:nvSpPr>
        <p:spPr>
          <a:xfrm>
            <a:off x="0" y="6356350"/>
            <a:ext cx="12192000" cy="87925"/>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6294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00B0F0"/>
        </a:buClr>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00B0F0"/>
        </a:buClr>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00B0F0"/>
        </a:buClr>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00B0F0"/>
        </a:buClr>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00B0F0"/>
        </a:buClr>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6.bin"/><Relationship Id="rId4" Type="http://schemas.openxmlformats.org/officeDocument/2006/relationships/package" Target="../embeddings/Microsoft_Word_Document6.docx"/><Relationship Id="rId5" Type="http://schemas.openxmlformats.org/officeDocument/2006/relationships/image" Target="../media/image9.png"/><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6.xml.rels><?xml version="1.0" encoding="UTF-8" standalone="yes"?>
<Relationships xmlns="http://schemas.openxmlformats.org/package/2006/relationships"><Relationship Id="rId3" Type="http://schemas.openxmlformats.org/officeDocument/2006/relationships/hyperlink" Target="https://www.youtube.com/watch?v=nuPZUUED5uk" TargetMode="External"/><Relationship Id="rId4" Type="http://schemas.openxmlformats.org/officeDocument/2006/relationships/image" Target="../media/image10.jp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hyperlink" Target="https://www.jetbrains.com/pycharm/download/%23section=windows" TargetMode="External"/><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tif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edmodo.com" TargetMode="External"/><Relationship Id="rId3" Type="http://schemas.openxmlformats.org/officeDocument/2006/relationships/hyperlink" Target="https://www.youtube.com/watch?v=oMJcBjzJwiI"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package" Target="../embeddings/Microsoft_Word_Document1.docx"/><Relationship Id="rId5" Type="http://schemas.openxmlformats.org/officeDocument/2006/relationships/image" Target="../media/image4.png"/><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bin"/><Relationship Id="rId4" Type="http://schemas.openxmlformats.org/officeDocument/2006/relationships/package" Target="../embeddings/Microsoft_Word_Document2.docx"/><Relationship Id="rId5" Type="http://schemas.openxmlformats.org/officeDocument/2006/relationships/image" Target="../media/image5.png"/><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3.bin"/><Relationship Id="rId4" Type="http://schemas.openxmlformats.org/officeDocument/2006/relationships/package" Target="../embeddings/Microsoft_Word_Document3.docx"/><Relationship Id="rId5" Type="http://schemas.openxmlformats.org/officeDocument/2006/relationships/image" Target="../media/image6.png"/><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4.bin"/><Relationship Id="rId4" Type="http://schemas.openxmlformats.org/officeDocument/2006/relationships/package" Target="../embeddings/Microsoft_Word_Document4.docx"/><Relationship Id="rId5" Type="http://schemas.openxmlformats.org/officeDocument/2006/relationships/image" Target="../media/image7.png"/><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5.bin"/><Relationship Id="rId4" Type="http://schemas.openxmlformats.org/officeDocument/2006/relationships/package" Target="../embeddings/Microsoft_Word_Document5.docx"/><Relationship Id="rId5" Type="http://schemas.openxmlformats.org/officeDocument/2006/relationships/image" Target="../media/image8.png"/><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4795" y="1802193"/>
            <a:ext cx="9144000" cy="2387600"/>
          </a:xfrm>
        </p:spPr>
        <p:txBody>
          <a:bodyPr>
            <a:normAutofit/>
          </a:bodyPr>
          <a:lstStyle/>
          <a:p>
            <a:pPr algn="r"/>
            <a:r>
              <a:rPr lang="en-US" dirty="0" err="1" smtClean="0"/>
              <a:t>Fundamentos</a:t>
            </a:r>
            <a:r>
              <a:rPr lang="en-US" dirty="0" smtClean="0"/>
              <a:t> de </a:t>
            </a:r>
            <a:r>
              <a:rPr lang="en-US" dirty="0" err="1" smtClean="0"/>
              <a:t>Programación</a:t>
            </a:r>
            <a:endParaRPr lang="en-US" dirty="0"/>
          </a:p>
        </p:txBody>
      </p:sp>
      <p:sp>
        <p:nvSpPr>
          <p:cNvPr id="3" name="Subtitle 2"/>
          <p:cNvSpPr>
            <a:spLocks noGrp="1"/>
          </p:cNvSpPr>
          <p:nvPr>
            <p:ph type="subTitle" idx="1"/>
          </p:nvPr>
        </p:nvSpPr>
        <p:spPr/>
        <p:txBody>
          <a:bodyPr/>
          <a:lstStyle/>
          <a:p>
            <a:endParaRPr lang="en-US" dirty="0"/>
          </a:p>
          <a:p>
            <a:endParaRPr lang="en-US" dirty="0"/>
          </a:p>
          <a:p>
            <a:r>
              <a:rPr lang="en-US" dirty="0" err="1"/>
              <a:t>Unidad</a:t>
            </a:r>
            <a:r>
              <a:rPr lang="en-US" dirty="0"/>
              <a:t> 1 – </a:t>
            </a:r>
            <a:r>
              <a:rPr lang="en-US" dirty="0" err="1"/>
              <a:t>Introducción</a:t>
            </a:r>
            <a:r>
              <a:rPr lang="en-US" dirty="0"/>
              <a:t> a la </a:t>
            </a:r>
            <a:r>
              <a:rPr lang="en-US" dirty="0" err="1"/>
              <a:t>Programación</a:t>
            </a:r>
            <a:endParaRPr lang="en-US" dirty="0"/>
          </a:p>
        </p:txBody>
      </p:sp>
    </p:spTree>
    <p:extLst>
      <p:ext uri="{BB962C8B-B14F-4D97-AF65-F5344CB8AC3E}">
        <p14:creationId xmlns:p14="http://schemas.microsoft.com/office/powerpoint/2010/main" val="125229256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8605"/>
            <a:ext cx="10515600" cy="1325563"/>
          </a:xfrm>
        </p:spPr>
        <p:txBody>
          <a:bodyPr>
            <a:normAutofit/>
          </a:bodyPr>
          <a:lstStyle/>
          <a:p>
            <a:r>
              <a:rPr lang="es-ES_tradnl" sz="5400" dirty="0" smtClean="0"/>
              <a:t>Syllabus</a:t>
            </a:r>
            <a:endParaRPr lang="es-ES_tradnl" sz="5400" dirty="0"/>
          </a:p>
        </p:txBody>
      </p:sp>
      <p:graphicFrame>
        <p:nvGraphicFramePr>
          <p:cNvPr id="4" name="Object 3"/>
          <p:cNvGraphicFramePr>
            <a:graphicFrameLocks noChangeAspect="1"/>
          </p:cNvGraphicFramePr>
          <p:nvPr>
            <p:extLst>
              <p:ext uri="{D42A27DB-BD31-4B8C-83A1-F6EECF244321}">
                <p14:modId xmlns:p14="http://schemas.microsoft.com/office/powerpoint/2010/main" val="2714302301"/>
              </p:ext>
            </p:extLst>
          </p:nvPr>
        </p:nvGraphicFramePr>
        <p:xfrm>
          <a:off x="1276350" y="1300163"/>
          <a:ext cx="9639300" cy="4254500"/>
        </p:xfrm>
        <a:graphic>
          <a:graphicData uri="http://schemas.openxmlformats.org/presentationml/2006/ole">
            <mc:AlternateContent xmlns:mc="http://schemas.openxmlformats.org/markup-compatibility/2006">
              <mc:Choice xmlns:v="urn:schemas-microsoft-com:vml" Requires="v">
                <p:oleObj spid="_x0000_s5124" name="Document" r:id="rId4" imgW="9639300" imgH="4254500" progId="Word.Document.12">
                  <p:embed/>
                </p:oleObj>
              </mc:Choice>
              <mc:Fallback>
                <p:oleObj name="Document" r:id="rId4" imgW="9639300" imgH="4254500" progId="Word.Document.12">
                  <p:embed/>
                  <p:pic>
                    <p:nvPicPr>
                      <p:cNvPr id="0" name=""/>
                      <p:cNvPicPr/>
                      <p:nvPr/>
                    </p:nvPicPr>
                    <p:blipFill>
                      <a:blip r:embed="rId5"/>
                      <a:stretch>
                        <a:fillRect/>
                      </a:stretch>
                    </p:blipFill>
                    <p:spPr>
                      <a:xfrm>
                        <a:off x="1276350" y="1300163"/>
                        <a:ext cx="9639300" cy="4254500"/>
                      </a:xfrm>
                      <a:prstGeom prst="rect">
                        <a:avLst/>
                      </a:prstGeom>
                    </p:spPr>
                  </p:pic>
                </p:oleObj>
              </mc:Fallback>
            </mc:AlternateContent>
          </a:graphicData>
        </a:graphic>
      </p:graphicFrame>
    </p:spTree>
    <p:extLst>
      <p:ext uri="{BB962C8B-B14F-4D97-AF65-F5344CB8AC3E}">
        <p14:creationId xmlns:p14="http://schemas.microsoft.com/office/powerpoint/2010/main" val="341030515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err="1"/>
              <a:t>Contenido</a:t>
            </a:r>
            <a:endParaRPr lang="en-US" sz="6000" dirty="0"/>
          </a:p>
        </p:txBody>
      </p:sp>
      <p:sp>
        <p:nvSpPr>
          <p:cNvPr id="3" name="Content Placeholder 2"/>
          <p:cNvSpPr>
            <a:spLocks noGrp="1"/>
          </p:cNvSpPr>
          <p:nvPr>
            <p:ph idx="1"/>
          </p:nvPr>
        </p:nvSpPr>
        <p:spPr/>
        <p:txBody>
          <a:bodyPr/>
          <a:lstStyle/>
          <a:p>
            <a:pPr marL="0" indent="0">
              <a:buNone/>
            </a:pPr>
            <a:r>
              <a:rPr lang="es-EC" dirty="0">
                <a:solidFill>
                  <a:srgbClr val="00B0F0"/>
                </a:solidFill>
              </a:rPr>
              <a:t>1.1</a:t>
            </a:r>
            <a:r>
              <a:rPr lang="es-EC" dirty="0"/>
              <a:t> </a:t>
            </a:r>
            <a:r>
              <a:rPr lang="es-EC" dirty="0" smtClean="0"/>
              <a:t>Conceptos Básicos de Lenguajes de Programación.</a:t>
            </a:r>
          </a:p>
          <a:p>
            <a:pPr marL="0" indent="0">
              <a:buNone/>
            </a:pPr>
            <a:r>
              <a:rPr lang="es-EC" dirty="0">
                <a:solidFill>
                  <a:srgbClr val="00B0F0"/>
                </a:solidFill>
              </a:rPr>
              <a:t>1.2</a:t>
            </a:r>
            <a:r>
              <a:rPr lang="es-EC" dirty="0"/>
              <a:t> </a:t>
            </a:r>
            <a:r>
              <a:rPr lang="es-EC" dirty="0" smtClean="0"/>
              <a:t>Interpretadores y Compiladores.</a:t>
            </a:r>
          </a:p>
          <a:p>
            <a:pPr marL="0" indent="0">
              <a:buNone/>
            </a:pPr>
            <a:r>
              <a:rPr lang="es-EC" dirty="0" smtClean="0">
                <a:solidFill>
                  <a:srgbClr val="00B0F0"/>
                </a:solidFill>
              </a:rPr>
              <a:t>1.3 </a:t>
            </a:r>
            <a:r>
              <a:rPr lang="es-EC" dirty="0"/>
              <a:t>Introducción a Python</a:t>
            </a:r>
          </a:p>
          <a:p>
            <a:pPr marL="0" indent="0">
              <a:buNone/>
            </a:pPr>
            <a:r>
              <a:rPr lang="es-EC" dirty="0" smtClean="0">
                <a:solidFill>
                  <a:srgbClr val="00B0F0"/>
                </a:solidFill>
              </a:rPr>
              <a:t>1.4</a:t>
            </a:r>
            <a:r>
              <a:rPr lang="es-EC" dirty="0" smtClean="0"/>
              <a:t> </a:t>
            </a:r>
            <a:r>
              <a:rPr lang="es-EC" dirty="0"/>
              <a:t>Ambientes de Programación</a:t>
            </a:r>
            <a:r>
              <a:rPr lang="es-EC" dirty="0" smtClean="0"/>
              <a:t>.</a:t>
            </a:r>
            <a:endParaRPr lang="es-EC" dirty="0"/>
          </a:p>
          <a:p>
            <a:pPr marL="0" indent="0">
              <a:buNone/>
            </a:pPr>
            <a:r>
              <a:rPr lang="es-EC" dirty="0" smtClean="0">
                <a:solidFill>
                  <a:srgbClr val="00B0F0"/>
                </a:solidFill>
              </a:rPr>
              <a:t>1.5</a:t>
            </a:r>
            <a:r>
              <a:rPr lang="es-EC" dirty="0" smtClean="0"/>
              <a:t> </a:t>
            </a:r>
            <a:r>
              <a:rPr lang="es-EC" dirty="0"/>
              <a:t>Conceptos y Propiedades de Algoritmos</a:t>
            </a:r>
            <a:r>
              <a:rPr lang="es-EC" dirty="0" smtClean="0"/>
              <a:t>.</a:t>
            </a:r>
          </a:p>
          <a:p>
            <a:pPr marL="0" indent="0">
              <a:buNone/>
            </a:pPr>
            <a:endParaRPr lang="en-GB" dirty="0"/>
          </a:p>
          <a:p>
            <a:endParaRPr lang="en-US" dirty="0"/>
          </a:p>
        </p:txBody>
      </p:sp>
    </p:spTree>
    <p:extLst>
      <p:ext uri="{BB962C8B-B14F-4D97-AF65-F5344CB8AC3E}">
        <p14:creationId xmlns:p14="http://schemas.microsoft.com/office/powerpoint/2010/main" val="55660846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Objetivos</a:t>
            </a:r>
            <a:r>
              <a:rPr lang="en-US" dirty="0"/>
              <a:t> </a:t>
            </a:r>
          </a:p>
        </p:txBody>
      </p:sp>
      <p:sp>
        <p:nvSpPr>
          <p:cNvPr id="3" name="Content Placeholder 2"/>
          <p:cNvSpPr>
            <a:spLocks noGrp="1"/>
          </p:cNvSpPr>
          <p:nvPr>
            <p:ph idx="1"/>
          </p:nvPr>
        </p:nvSpPr>
        <p:spPr/>
        <p:txBody>
          <a:bodyPr/>
          <a:lstStyle/>
          <a:p>
            <a:pPr algn="just"/>
            <a:r>
              <a:rPr lang="es-EC" dirty="0"/>
              <a:t>Distinguir las actividades de edición y compilación para la resolución de problemas.</a:t>
            </a:r>
          </a:p>
          <a:p>
            <a:pPr algn="just"/>
            <a:r>
              <a:rPr lang="es-EC" dirty="0"/>
              <a:t>Conocer los conceptos y propiedades de los algoritmos de programación para la resolución de problemas</a:t>
            </a:r>
          </a:p>
          <a:p>
            <a:pPr algn="just"/>
            <a:endParaRPr lang="en-GB" dirty="0"/>
          </a:p>
          <a:p>
            <a:endParaRPr lang="en-US" dirty="0"/>
          </a:p>
        </p:txBody>
      </p:sp>
    </p:spTree>
    <p:extLst>
      <p:ext uri="{BB962C8B-B14F-4D97-AF65-F5344CB8AC3E}">
        <p14:creationId xmlns:p14="http://schemas.microsoft.com/office/powerpoint/2010/main" val="1883202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9992" y="2671003"/>
            <a:ext cx="10515600" cy="1325563"/>
          </a:xfrm>
        </p:spPr>
        <p:txBody>
          <a:bodyPr/>
          <a:lstStyle/>
          <a:p>
            <a:pPr algn="ctr"/>
            <a:r>
              <a:rPr lang="en-US" dirty="0">
                <a:solidFill>
                  <a:srgbClr val="00B0F0"/>
                </a:solidFill>
              </a:rPr>
              <a:t>1.1 </a:t>
            </a:r>
            <a:r>
              <a:rPr lang="en-US" dirty="0"/>
              <a:t> </a:t>
            </a:r>
            <a:r>
              <a:rPr lang="en-US" dirty="0" err="1" smtClean="0"/>
              <a:t>Conceptos</a:t>
            </a:r>
            <a:r>
              <a:rPr lang="en-US" dirty="0" smtClean="0"/>
              <a:t> </a:t>
            </a:r>
            <a:r>
              <a:rPr lang="en-US" dirty="0" err="1" smtClean="0"/>
              <a:t>Básicos</a:t>
            </a:r>
            <a:r>
              <a:rPr lang="en-US" dirty="0" smtClean="0"/>
              <a:t> de </a:t>
            </a:r>
            <a:r>
              <a:rPr lang="en-US" dirty="0" err="1" smtClean="0"/>
              <a:t>Lenguajes</a:t>
            </a:r>
            <a:r>
              <a:rPr lang="en-US" dirty="0" smtClean="0"/>
              <a:t> de </a:t>
            </a:r>
            <a:r>
              <a:rPr lang="en-US" dirty="0" err="1" smtClean="0"/>
              <a:t>Progamación</a:t>
            </a:r>
            <a:endParaRPr lang="en-US" dirty="0"/>
          </a:p>
        </p:txBody>
      </p:sp>
    </p:spTree>
    <p:extLst>
      <p:ext uri="{BB962C8B-B14F-4D97-AF65-F5344CB8AC3E}">
        <p14:creationId xmlns:p14="http://schemas.microsoft.com/office/powerpoint/2010/main" val="87937647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Conceptos</a:t>
            </a:r>
            <a:r>
              <a:rPr lang="en-US" dirty="0"/>
              <a:t> </a:t>
            </a:r>
            <a:r>
              <a:rPr lang="en-US" dirty="0" err="1"/>
              <a:t>Básicos</a:t>
            </a:r>
            <a:endParaRPr lang="en-US" dirty="0"/>
          </a:p>
        </p:txBody>
      </p:sp>
      <p:sp>
        <p:nvSpPr>
          <p:cNvPr id="3" name="Content Placeholder 2"/>
          <p:cNvSpPr>
            <a:spLocks noGrp="1"/>
          </p:cNvSpPr>
          <p:nvPr>
            <p:ph idx="1"/>
          </p:nvPr>
        </p:nvSpPr>
        <p:spPr/>
        <p:txBody>
          <a:bodyPr>
            <a:normAutofit/>
          </a:bodyPr>
          <a:lstStyle/>
          <a:p>
            <a:pPr marL="0" indent="0">
              <a:buNone/>
            </a:pPr>
            <a:r>
              <a:rPr lang="es-ES_tradnl" sz="3600" u="sng" dirty="0"/>
              <a:t>Computador</a:t>
            </a:r>
            <a:r>
              <a:rPr lang="es-ES_tradnl" sz="3600" dirty="0"/>
              <a:t>: dispositivo capaz de realizar cálculos y tomar </a:t>
            </a:r>
            <a:r>
              <a:rPr lang="es-ES_tradnl" sz="3600" b="1" dirty="0"/>
              <a:t>decisiones lógicas</a:t>
            </a:r>
            <a:r>
              <a:rPr lang="es-ES_tradnl" sz="3600" dirty="0"/>
              <a:t> mucho más rápido que los humanos.</a:t>
            </a:r>
          </a:p>
          <a:p>
            <a:pPr marL="0" indent="0">
              <a:buNone/>
            </a:pPr>
            <a:r>
              <a:rPr lang="es-ES_tradnl" sz="3600" u="sng" dirty="0"/>
              <a:t>Programa</a:t>
            </a:r>
            <a:r>
              <a:rPr lang="es-ES_tradnl" sz="3600" dirty="0"/>
              <a:t>: </a:t>
            </a:r>
            <a:r>
              <a:rPr lang="en-US" sz="3600" dirty="0" err="1"/>
              <a:t>conjunto</a:t>
            </a:r>
            <a:r>
              <a:rPr lang="en-US" sz="3600" dirty="0"/>
              <a:t> de </a:t>
            </a:r>
            <a:r>
              <a:rPr lang="en-US" sz="3600" dirty="0" err="1"/>
              <a:t>instrucciones</a:t>
            </a:r>
            <a:r>
              <a:rPr lang="en-US" sz="3600" dirty="0"/>
              <a:t> </a:t>
            </a:r>
            <a:r>
              <a:rPr lang="en-US" sz="3600" dirty="0" err="1"/>
              <a:t>individuales</a:t>
            </a:r>
            <a:r>
              <a:rPr lang="en-US" sz="3600" dirty="0"/>
              <a:t> que son </a:t>
            </a:r>
            <a:r>
              <a:rPr lang="en-US" sz="3600" dirty="0" err="1"/>
              <a:t>creadas</a:t>
            </a:r>
            <a:r>
              <a:rPr lang="en-US" sz="3600" dirty="0"/>
              <a:t> </a:t>
            </a:r>
            <a:r>
              <a:rPr lang="en-US" sz="3600" dirty="0" err="1"/>
              <a:t>por</a:t>
            </a:r>
            <a:r>
              <a:rPr lang="en-US" sz="3600" dirty="0"/>
              <a:t> el </a:t>
            </a:r>
            <a:r>
              <a:rPr lang="en-US" sz="3600" dirty="0" err="1"/>
              <a:t>programador</a:t>
            </a:r>
            <a:r>
              <a:rPr lang="en-US" sz="3600" dirty="0"/>
              <a:t>.</a:t>
            </a:r>
          </a:p>
        </p:txBody>
      </p:sp>
    </p:spTree>
    <p:extLst>
      <p:ext uri="{BB962C8B-B14F-4D97-AF65-F5344CB8AC3E}">
        <p14:creationId xmlns:p14="http://schemas.microsoft.com/office/powerpoint/2010/main" val="391512556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Conceptos</a:t>
            </a:r>
            <a:r>
              <a:rPr lang="en-US" dirty="0"/>
              <a:t> </a:t>
            </a:r>
            <a:r>
              <a:rPr lang="en-US" dirty="0" err="1"/>
              <a:t>Básicos</a:t>
            </a:r>
            <a:endParaRPr lang="en-US" dirty="0"/>
          </a:p>
        </p:txBody>
      </p:sp>
      <p:sp>
        <p:nvSpPr>
          <p:cNvPr id="3" name="Content Placeholder 2"/>
          <p:cNvSpPr>
            <a:spLocks noGrp="1"/>
          </p:cNvSpPr>
          <p:nvPr>
            <p:ph idx="1"/>
          </p:nvPr>
        </p:nvSpPr>
        <p:spPr/>
        <p:txBody>
          <a:bodyPr>
            <a:normAutofit/>
          </a:bodyPr>
          <a:lstStyle/>
          <a:p>
            <a:pPr marL="0" indent="0">
              <a:buNone/>
            </a:pPr>
            <a:r>
              <a:rPr lang="en-US" sz="3600" dirty="0" err="1" smtClean="0"/>
              <a:t>Qué</a:t>
            </a:r>
            <a:r>
              <a:rPr lang="en-US" sz="3600" dirty="0" smtClean="0"/>
              <a:t> </a:t>
            </a:r>
            <a:r>
              <a:rPr lang="en-US" sz="3600" dirty="0" err="1" smtClean="0"/>
              <a:t>hace</a:t>
            </a:r>
            <a:r>
              <a:rPr lang="en-US" sz="3600" dirty="0" smtClean="0"/>
              <a:t> </a:t>
            </a:r>
            <a:r>
              <a:rPr lang="en-US" sz="3600" dirty="0" err="1" smtClean="0"/>
              <a:t>una</a:t>
            </a:r>
            <a:r>
              <a:rPr lang="en-US" sz="3600" dirty="0" smtClean="0"/>
              <a:t> </a:t>
            </a:r>
            <a:r>
              <a:rPr lang="en-US" sz="3600" dirty="0" err="1" smtClean="0"/>
              <a:t>computadora</a:t>
            </a:r>
            <a:r>
              <a:rPr lang="en-US" sz="3600" dirty="0" smtClean="0"/>
              <a:t>?</a:t>
            </a:r>
          </a:p>
          <a:p>
            <a:pPr marL="0" indent="0">
              <a:buNone/>
            </a:pPr>
            <a:endParaRPr lang="en-US" sz="3600" dirty="0"/>
          </a:p>
          <a:p>
            <a:r>
              <a:rPr lang="en-US" sz="3600" dirty="0" err="1" smtClean="0"/>
              <a:t>Calcular</a:t>
            </a:r>
            <a:r>
              <a:rPr lang="en-US" sz="3600" dirty="0" smtClean="0"/>
              <a:t>  (</a:t>
            </a:r>
            <a:r>
              <a:rPr lang="en-US" sz="3600" dirty="0" err="1" smtClean="0"/>
              <a:t>operaciones</a:t>
            </a:r>
            <a:r>
              <a:rPr lang="en-US" sz="3600" dirty="0" smtClean="0"/>
              <a:t>)</a:t>
            </a:r>
          </a:p>
          <a:p>
            <a:r>
              <a:rPr lang="en-US" sz="3600" dirty="0" err="1" smtClean="0"/>
              <a:t>Almacenar</a:t>
            </a:r>
            <a:r>
              <a:rPr lang="en-US" sz="3600" dirty="0" smtClean="0"/>
              <a:t> en </a:t>
            </a:r>
            <a:r>
              <a:rPr lang="en-US" sz="3600" dirty="0" err="1" smtClean="0"/>
              <a:t>memoria</a:t>
            </a:r>
            <a:endParaRPr lang="en-US" sz="3600" dirty="0"/>
          </a:p>
        </p:txBody>
      </p:sp>
    </p:spTree>
    <p:extLst>
      <p:ext uri="{BB962C8B-B14F-4D97-AF65-F5344CB8AC3E}">
        <p14:creationId xmlns:p14="http://schemas.microsoft.com/office/powerpoint/2010/main" val="272779359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Conceptos</a:t>
            </a:r>
            <a:r>
              <a:rPr lang="en-US" dirty="0"/>
              <a:t> </a:t>
            </a:r>
            <a:r>
              <a:rPr lang="en-US" dirty="0" err="1"/>
              <a:t>Básicos</a:t>
            </a:r>
            <a:endParaRPr lang="en-US" dirty="0"/>
          </a:p>
        </p:txBody>
      </p:sp>
      <p:sp>
        <p:nvSpPr>
          <p:cNvPr id="3" name="Content Placeholder 2"/>
          <p:cNvSpPr>
            <a:spLocks noGrp="1"/>
          </p:cNvSpPr>
          <p:nvPr>
            <p:ph idx="1"/>
          </p:nvPr>
        </p:nvSpPr>
        <p:spPr>
          <a:xfrm>
            <a:off x="288992" y="1690688"/>
            <a:ext cx="10515600" cy="4351338"/>
          </a:xfrm>
        </p:spPr>
        <p:txBody>
          <a:bodyPr>
            <a:normAutofit/>
          </a:bodyPr>
          <a:lstStyle/>
          <a:p>
            <a:r>
              <a:rPr lang="en-US" sz="3600" dirty="0"/>
              <a:t> </a:t>
            </a:r>
            <a:r>
              <a:rPr lang="en-US" sz="3600" dirty="0" smtClean="0"/>
              <a:t>Como </a:t>
            </a:r>
            <a:r>
              <a:rPr lang="en-US" sz="3600" dirty="0" err="1" smtClean="0"/>
              <a:t>convertir</a:t>
            </a:r>
            <a:r>
              <a:rPr lang="en-US" sz="3600" dirty="0" smtClean="0"/>
              <a:t> </a:t>
            </a:r>
            <a:r>
              <a:rPr lang="en-US" sz="3600" dirty="0" err="1" smtClean="0"/>
              <a:t>una</a:t>
            </a:r>
            <a:r>
              <a:rPr lang="en-US" sz="3600" dirty="0" smtClean="0"/>
              <a:t> </a:t>
            </a:r>
            <a:r>
              <a:rPr lang="en-US" sz="3600" dirty="0" err="1" smtClean="0"/>
              <a:t>receta</a:t>
            </a:r>
            <a:r>
              <a:rPr lang="en-US" sz="3600" dirty="0" smtClean="0"/>
              <a:t> en un </a:t>
            </a:r>
            <a:r>
              <a:rPr lang="en-US" sz="3600" dirty="0" err="1" smtClean="0"/>
              <a:t>proceso</a:t>
            </a:r>
            <a:r>
              <a:rPr lang="en-US" sz="3600" dirty="0" smtClean="0"/>
              <a:t> </a:t>
            </a:r>
            <a:r>
              <a:rPr lang="en-US" sz="3600" dirty="0" err="1" smtClean="0"/>
              <a:t>mecánica</a:t>
            </a:r>
            <a:endParaRPr lang="en-US" sz="3600" dirty="0" smtClean="0"/>
          </a:p>
          <a:p>
            <a:pPr lvl="1"/>
            <a:r>
              <a:rPr lang="en-US" sz="2400" dirty="0" err="1" smtClean="0"/>
              <a:t>Programación</a:t>
            </a:r>
            <a:r>
              <a:rPr lang="en-US" sz="2400" dirty="0" smtClean="0"/>
              <a:t> </a:t>
            </a:r>
            <a:r>
              <a:rPr lang="en-US" sz="2400" dirty="0" err="1" smtClean="0"/>
              <a:t>fija</a:t>
            </a:r>
            <a:endParaRPr lang="en-US" dirty="0"/>
          </a:p>
          <a:p>
            <a:pPr lvl="2"/>
            <a:r>
              <a:rPr lang="en-US" sz="2200" dirty="0" err="1" smtClean="0"/>
              <a:t>Calculadora</a:t>
            </a:r>
            <a:endParaRPr lang="en-US" sz="2200" dirty="0" smtClean="0"/>
          </a:p>
          <a:p>
            <a:pPr lvl="2"/>
            <a:r>
              <a:rPr lang="en-US" sz="2200" dirty="0"/>
              <a:t>Alan </a:t>
            </a:r>
            <a:r>
              <a:rPr lang="en-US" sz="2200" dirty="0" smtClean="0"/>
              <a:t>Turing’s bombe </a:t>
            </a:r>
            <a:r>
              <a:rPr lang="en-US" sz="2200" dirty="0"/>
              <a:t>(</a:t>
            </a:r>
            <a:r>
              <a:rPr lang="en-US" sz="2200" dirty="0">
                <a:hlinkClick r:id="rId3"/>
              </a:rPr>
              <a:t>https://www.youtube.com/watch?v=nuPZUUED5uk</a:t>
            </a:r>
            <a:r>
              <a:rPr lang="en-US" sz="2200" dirty="0"/>
              <a:t>)                         </a:t>
            </a:r>
          </a:p>
        </p:txBody>
      </p:sp>
      <p:pic>
        <p:nvPicPr>
          <p:cNvPr id="4" name="Picture 3" descr="Bombe-rebuild.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10802" y="3571012"/>
            <a:ext cx="3377421" cy="2471014"/>
          </a:xfrm>
          <a:prstGeom prst="rect">
            <a:avLst/>
          </a:prstGeom>
        </p:spPr>
      </p:pic>
    </p:spTree>
    <p:extLst>
      <p:ext uri="{BB962C8B-B14F-4D97-AF65-F5344CB8AC3E}">
        <p14:creationId xmlns:p14="http://schemas.microsoft.com/office/powerpoint/2010/main" val="229334738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Conceptos</a:t>
            </a:r>
            <a:r>
              <a:rPr lang="en-US" dirty="0"/>
              <a:t> </a:t>
            </a:r>
            <a:r>
              <a:rPr lang="en-US" dirty="0" err="1"/>
              <a:t>Básicos</a:t>
            </a:r>
            <a:endParaRPr lang="en-US" dirty="0"/>
          </a:p>
        </p:txBody>
      </p:sp>
      <p:sp>
        <p:nvSpPr>
          <p:cNvPr id="3" name="Content Placeholder 2"/>
          <p:cNvSpPr>
            <a:spLocks noGrp="1"/>
          </p:cNvSpPr>
          <p:nvPr>
            <p:ph idx="1"/>
          </p:nvPr>
        </p:nvSpPr>
        <p:spPr>
          <a:xfrm>
            <a:off x="288992" y="1690688"/>
            <a:ext cx="10515600" cy="4351338"/>
          </a:xfrm>
        </p:spPr>
        <p:txBody>
          <a:bodyPr>
            <a:normAutofit/>
          </a:bodyPr>
          <a:lstStyle/>
          <a:p>
            <a:pPr lvl="1"/>
            <a:r>
              <a:rPr lang="en-US" dirty="0" err="1" smtClean="0"/>
              <a:t>Computador</a:t>
            </a:r>
            <a:r>
              <a:rPr lang="en-US" dirty="0" smtClean="0"/>
              <a:t> de </a:t>
            </a:r>
            <a:r>
              <a:rPr lang="en-US" dirty="0" err="1" smtClean="0"/>
              <a:t>programa</a:t>
            </a:r>
            <a:r>
              <a:rPr lang="en-US" dirty="0" smtClean="0"/>
              <a:t> </a:t>
            </a:r>
            <a:r>
              <a:rPr lang="en-US" dirty="0" err="1" smtClean="0"/>
              <a:t>almacenado</a:t>
            </a:r>
            <a:endParaRPr lang="en-US" dirty="0" smtClean="0"/>
          </a:p>
          <a:p>
            <a:pPr lvl="2"/>
            <a:r>
              <a:rPr lang="en-US" dirty="0" err="1" smtClean="0"/>
              <a:t>Puedes</a:t>
            </a:r>
            <a:r>
              <a:rPr lang="en-US" dirty="0" smtClean="0"/>
              <a:t> </a:t>
            </a:r>
            <a:r>
              <a:rPr lang="en-US" dirty="0" err="1" smtClean="0"/>
              <a:t>almacenar</a:t>
            </a:r>
            <a:r>
              <a:rPr lang="en-US" dirty="0" smtClean="0"/>
              <a:t> </a:t>
            </a:r>
            <a:r>
              <a:rPr lang="en-US" dirty="0" err="1" smtClean="0"/>
              <a:t>las</a:t>
            </a:r>
            <a:r>
              <a:rPr lang="en-US" dirty="0" smtClean="0"/>
              <a:t> </a:t>
            </a:r>
            <a:r>
              <a:rPr lang="en-US" dirty="0" err="1" smtClean="0"/>
              <a:t>instrucciones</a:t>
            </a:r>
            <a:r>
              <a:rPr lang="en-US" dirty="0" smtClean="0"/>
              <a:t> </a:t>
            </a:r>
            <a:r>
              <a:rPr lang="en-US" dirty="0" err="1" smtClean="0"/>
              <a:t>para</a:t>
            </a:r>
            <a:r>
              <a:rPr lang="en-US" dirty="0" smtClean="0"/>
              <a:t> resolver un </a:t>
            </a:r>
            <a:r>
              <a:rPr lang="en-US" dirty="0" err="1" smtClean="0"/>
              <a:t>problema</a:t>
            </a:r>
            <a:endParaRPr lang="en-US" dirty="0" smtClean="0"/>
          </a:p>
          <a:p>
            <a:pPr marL="914400" lvl="2" indent="0">
              <a:buNone/>
            </a:pPr>
            <a:endParaRPr lang="en-US" dirty="0"/>
          </a:p>
        </p:txBody>
      </p:sp>
      <p:pic>
        <p:nvPicPr>
          <p:cNvPr id="5" name="Picture 4" descr="main-qimg-e20285f8850c54b80cfdee8e436c6173.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8538" y="2507634"/>
            <a:ext cx="4045823" cy="3824891"/>
          </a:xfrm>
          <a:prstGeom prst="rect">
            <a:avLst/>
          </a:prstGeom>
        </p:spPr>
      </p:pic>
      <p:cxnSp>
        <p:nvCxnSpPr>
          <p:cNvPr id="7" name="Straight Arrow Connector 6"/>
          <p:cNvCxnSpPr/>
          <p:nvPr/>
        </p:nvCxnSpPr>
        <p:spPr>
          <a:xfrm flipV="1">
            <a:off x="7172554" y="2701162"/>
            <a:ext cx="1037427" cy="1936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8174195" y="2507635"/>
            <a:ext cx="706293" cy="369332"/>
          </a:xfrm>
          <a:prstGeom prst="rect">
            <a:avLst/>
          </a:prstGeom>
          <a:noFill/>
        </p:spPr>
        <p:txBody>
          <a:bodyPr wrap="none" rtlCol="0">
            <a:spAutoFit/>
          </a:bodyPr>
          <a:lstStyle/>
          <a:p>
            <a:r>
              <a:rPr lang="es-ES_tradnl" dirty="0" smtClean="0"/>
              <a:t>DATA</a:t>
            </a:r>
            <a:endParaRPr lang="es-ES_tradnl" dirty="0"/>
          </a:p>
        </p:txBody>
      </p:sp>
      <p:cxnSp>
        <p:nvCxnSpPr>
          <p:cNvPr id="11" name="Straight Arrow Connector 10"/>
          <p:cNvCxnSpPr/>
          <p:nvPr/>
        </p:nvCxnSpPr>
        <p:spPr>
          <a:xfrm flipH="1">
            <a:off x="3004960" y="2894855"/>
            <a:ext cx="783578"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1722919" y="2525523"/>
            <a:ext cx="1198407" cy="1144863"/>
          </a:xfrm>
          <a:prstGeom prst="rect">
            <a:avLst/>
          </a:prstGeom>
          <a:noFill/>
          <a:ln w="31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cxnSp>
        <p:nvCxnSpPr>
          <p:cNvPr id="15" name="Straight Connector 14"/>
          <p:cNvCxnSpPr/>
          <p:nvPr/>
        </p:nvCxnSpPr>
        <p:spPr>
          <a:xfrm>
            <a:off x="1913873" y="2880047"/>
            <a:ext cx="84067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1913873" y="3041739"/>
            <a:ext cx="84067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1913873" y="3249379"/>
            <a:ext cx="84067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1913873" y="3443883"/>
            <a:ext cx="84067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1913873" y="2701162"/>
            <a:ext cx="840674" cy="0"/>
          </a:xfrm>
          <a:prstGeom prst="line">
            <a:avLst/>
          </a:prstGeom>
        </p:spPr>
        <p:style>
          <a:lnRef idx="2">
            <a:schemeClr val="accent1"/>
          </a:lnRef>
          <a:fillRef idx="0">
            <a:schemeClr val="accent1"/>
          </a:fillRef>
          <a:effectRef idx="1">
            <a:schemeClr val="accent1"/>
          </a:effectRef>
          <a:fontRef idx="minor">
            <a:schemeClr val="tx1"/>
          </a:fontRef>
        </p:style>
      </p:cxnSp>
      <p:sp>
        <p:nvSpPr>
          <p:cNvPr id="20" name="Right Brace 19"/>
          <p:cNvSpPr/>
          <p:nvPr/>
        </p:nvSpPr>
        <p:spPr>
          <a:xfrm>
            <a:off x="8871771" y="2507634"/>
            <a:ext cx="339847" cy="3534392"/>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s-ES_tradnl"/>
          </a:p>
        </p:txBody>
      </p:sp>
      <p:sp>
        <p:nvSpPr>
          <p:cNvPr id="21" name="TextBox 20"/>
          <p:cNvSpPr txBox="1"/>
          <p:nvPr/>
        </p:nvSpPr>
        <p:spPr>
          <a:xfrm>
            <a:off x="9200484" y="3273602"/>
            <a:ext cx="2826866" cy="1938992"/>
          </a:xfrm>
          <a:prstGeom prst="rect">
            <a:avLst/>
          </a:prstGeom>
          <a:noFill/>
        </p:spPr>
        <p:txBody>
          <a:bodyPr wrap="none" rtlCol="0">
            <a:spAutoFit/>
          </a:bodyPr>
          <a:lstStyle/>
          <a:p>
            <a:pPr algn="ctr"/>
            <a:r>
              <a:rPr lang="es-ES_tradnl" sz="4000" dirty="0" smtClean="0"/>
              <a:t>Arquitectura </a:t>
            </a:r>
          </a:p>
          <a:p>
            <a:pPr algn="ctr"/>
            <a:r>
              <a:rPr lang="es-ES_tradnl" sz="4000" dirty="0" smtClean="0"/>
              <a:t>Básica de las </a:t>
            </a:r>
          </a:p>
          <a:p>
            <a:pPr algn="ctr"/>
            <a:r>
              <a:rPr lang="es-ES_tradnl" sz="4000" dirty="0" smtClean="0"/>
              <a:t>máquinas</a:t>
            </a:r>
            <a:endParaRPr lang="es-ES_tradnl" sz="4000" dirty="0"/>
          </a:p>
        </p:txBody>
      </p:sp>
      <p:sp>
        <p:nvSpPr>
          <p:cNvPr id="36" name="TextBox 35"/>
          <p:cNvSpPr txBox="1"/>
          <p:nvPr/>
        </p:nvSpPr>
        <p:spPr>
          <a:xfrm>
            <a:off x="4257029" y="4709367"/>
            <a:ext cx="898779" cy="523220"/>
          </a:xfrm>
          <a:prstGeom prst="rect">
            <a:avLst/>
          </a:prstGeom>
          <a:noFill/>
        </p:spPr>
        <p:txBody>
          <a:bodyPr wrap="none" rtlCol="0">
            <a:spAutoFit/>
          </a:bodyPr>
          <a:lstStyle/>
          <a:p>
            <a:r>
              <a:rPr lang="es-ES_tradnl" sz="1400" dirty="0" smtClean="0"/>
              <a:t>Contador </a:t>
            </a:r>
          </a:p>
          <a:p>
            <a:r>
              <a:rPr lang="es-ES_tradnl" sz="1400" dirty="0" smtClean="0"/>
              <a:t>programa</a:t>
            </a:r>
            <a:endParaRPr lang="es-ES_tradnl" sz="1400" dirty="0"/>
          </a:p>
        </p:txBody>
      </p:sp>
    </p:spTree>
    <p:extLst>
      <p:ext uri="{BB962C8B-B14F-4D97-AF65-F5344CB8AC3E}">
        <p14:creationId xmlns:p14="http://schemas.microsoft.com/office/powerpoint/2010/main" val="186393228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Conceptos</a:t>
            </a:r>
            <a:r>
              <a:rPr lang="en-US" dirty="0"/>
              <a:t> </a:t>
            </a:r>
            <a:r>
              <a:rPr lang="en-US" dirty="0" err="1"/>
              <a:t>Básicos</a:t>
            </a:r>
            <a:endParaRPr lang="en-US" dirty="0"/>
          </a:p>
        </p:txBody>
      </p:sp>
      <p:sp>
        <p:nvSpPr>
          <p:cNvPr id="3" name="Content Placeholder 2"/>
          <p:cNvSpPr>
            <a:spLocks noGrp="1"/>
          </p:cNvSpPr>
          <p:nvPr>
            <p:ph idx="1"/>
          </p:nvPr>
        </p:nvSpPr>
        <p:spPr>
          <a:xfrm>
            <a:off x="288992" y="1690688"/>
            <a:ext cx="10515600" cy="4351338"/>
          </a:xfrm>
        </p:spPr>
        <p:txBody>
          <a:bodyPr>
            <a:normAutofit fontScale="92500" lnSpcReduction="20000"/>
          </a:bodyPr>
          <a:lstStyle/>
          <a:p>
            <a:pPr marL="914400" lvl="2" indent="0">
              <a:buNone/>
            </a:pPr>
            <a:r>
              <a:rPr lang="en-US" dirty="0" smtClean="0"/>
              <a:t>PRIMITIVAS BÁSICAS</a:t>
            </a:r>
          </a:p>
          <a:p>
            <a:pPr marL="914400" lvl="2" indent="0">
              <a:buNone/>
            </a:pPr>
            <a:endParaRPr lang="en-US" dirty="0"/>
          </a:p>
          <a:p>
            <a:pPr lvl="2"/>
            <a:r>
              <a:rPr lang="en-US" dirty="0" smtClean="0"/>
              <a:t>Turing </a:t>
            </a:r>
            <a:r>
              <a:rPr lang="en-US" dirty="0" err="1" smtClean="0"/>
              <a:t>mostró</a:t>
            </a:r>
            <a:r>
              <a:rPr lang="en-US" dirty="0" smtClean="0"/>
              <a:t> </a:t>
            </a:r>
            <a:r>
              <a:rPr lang="en-US" dirty="0" err="1" smtClean="0"/>
              <a:t>que</a:t>
            </a:r>
            <a:r>
              <a:rPr lang="en-US" dirty="0" smtClean="0"/>
              <a:t> se </a:t>
            </a:r>
            <a:r>
              <a:rPr lang="en-US" dirty="0" err="1" smtClean="0"/>
              <a:t>puede</a:t>
            </a:r>
            <a:r>
              <a:rPr lang="en-US" dirty="0" smtClean="0"/>
              <a:t> </a:t>
            </a:r>
            <a:r>
              <a:rPr lang="en-US" dirty="0" err="1" smtClean="0"/>
              <a:t>realizar</a:t>
            </a:r>
            <a:r>
              <a:rPr lang="en-US" dirty="0" smtClean="0"/>
              <a:t> </a:t>
            </a:r>
            <a:r>
              <a:rPr lang="en-US" dirty="0" err="1" smtClean="0"/>
              <a:t>cualquier</a:t>
            </a:r>
            <a:r>
              <a:rPr lang="en-US" dirty="0" smtClean="0"/>
              <a:t> </a:t>
            </a:r>
            <a:r>
              <a:rPr lang="en-US" dirty="0" err="1" smtClean="0"/>
              <a:t>tarea</a:t>
            </a:r>
            <a:r>
              <a:rPr lang="en-US" dirty="0" smtClean="0"/>
              <a:t> </a:t>
            </a:r>
            <a:r>
              <a:rPr lang="en-US" dirty="0" err="1" smtClean="0"/>
              <a:t>únicamente</a:t>
            </a:r>
            <a:r>
              <a:rPr lang="en-US" dirty="0" smtClean="0"/>
              <a:t> con 6 </a:t>
            </a:r>
            <a:r>
              <a:rPr lang="en-US" dirty="0" err="1" smtClean="0"/>
              <a:t>primitivas</a:t>
            </a:r>
            <a:r>
              <a:rPr lang="en-US" dirty="0" smtClean="0"/>
              <a:t>.</a:t>
            </a:r>
          </a:p>
          <a:p>
            <a:pPr lvl="3"/>
            <a:r>
              <a:rPr lang="es-ES_tradnl" sz="2200" dirty="0" err="1"/>
              <a:t>Right</a:t>
            </a:r>
            <a:r>
              <a:rPr lang="es-ES_tradnl" sz="2200" dirty="0"/>
              <a:t>: </a:t>
            </a:r>
            <a:r>
              <a:rPr lang="es-ES_tradnl" sz="2200" dirty="0" err="1"/>
              <a:t>Move</a:t>
            </a:r>
            <a:r>
              <a:rPr lang="es-ES_tradnl" sz="2200" dirty="0"/>
              <a:t> </a:t>
            </a:r>
            <a:r>
              <a:rPr lang="es-ES_tradnl" sz="2200" dirty="0" err="1"/>
              <a:t>the</a:t>
            </a:r>
            <a:r>
              <a:rPr lang="es-ES_tradnl" sz="2200" dirty="0"/>
              <a:t> </a:t>
            </a:r>
            <a:r>
              <a:rPr lang="es-ES_tradnl" sz="2200" dirty="0" err="1"/>
              <a:t>Machine’s</a:t>
            </a:r>
            <a:r>
              <a:rPr lang="es-ES_tradnl" sz="2200" dirty="0"/>
              <a:t> head </a:t>
            </a:r>
            <a:r>
              <a:rPr lang="es-ES_tradnl" sz="2200" dirty="0" err="1"/>
              <a:t>to</a:t>
            </a:r>
            <a:r>
              <a:rPr lang="es-ES_tradnl" sz="2200" dirty="0"/>
              <a:t> </a:t>
            </a:r>
            <a:r>
              <a:rPr lang="es-ES_tradnl" sz="2200" dirty="0" err="1"/>
              <a:t>the</a:t>
            </a:r>
            <a:r>
              <a:rPr lang="es-ES_tradnl" sz="2200" dirty="0"/>
              <a:t> </a:t>
            </a:r>
            <a:r>
              <a:rPr lang="es-ES_tradnl" sz="2200" dirty="0" err="1"/>
              <a:t>right</a:t>
            </a:r>
            <a:r>
              <a:rPr lang="es-ES_tradnl" sz="2200" dirty="0"/>
              <a:t> of </a:t>
            </a:r>
            <a:r>
              <a:rPr lang="es-ES_tradnl" sz="2200" dirty="0" err="1"/>
              <a:t>the</a:t>
            </a:r>
            <a:r>
              <a:rPr lang="es-ES_tradnl" sz="2200" dirty="0"/>
              <a:t> </a:t>
            </a:r>
            <a:r>
              <a:rPr lang="es-ES_tradnl" sz="2200" dirty="0" err="1"/>
              <a:t>current</a:t>
            </a:r>
            <a:r>
              <a:rPr lang="es-ES_tradnl" sz="2200" dirty="0"/>
              <a:t> </a:t>
            </a:r>
            <a:r>
              <a:rPr lang="es-ES_tradnl" sz="2200" dirty="0" err="1"/>
              <a:t>square</a:t>
            </a:r>
            <a:endParaRPr lang="es-ES_tradnl" sz="2200" dirty="0"/>
          </a:p>
          <a:p>
            <a:pPr lvl="3"/>
            <a:r>
              <a:rPr lang="es-ES_tradnl" sz="2200" dirty="0" err="1"/>
              <a:t>Left</a:t>
            </a:r>
            <a:r>
              <a:rPr lang="es-ES_tradnl" sz="2200" dirty="0"/>
              <a:t>: </a:t>
            </a:r>
            <a:r>
              <a:rPr lang="es-ES_tradnl" sz="2200" dirty="0" err="1"/>
              <a:t>Move</a:t>
            </a:r>
            <a:r>
              <a:rPr lang="es-ES_tradnl" sz="2200" dirty="0"/>
              <a:t> </a:t>
            </a:r>
            <a:r>
              <a:rPr lang="es-ES_tradnl" sz="2200" dirty="0" err="1"/>
              <a:t>the</a:t>
            </a:r>
            <a:r>
              <a:rPr lang="es-ES_tradnl" sz="2200" dirty="0"/>
              <a:t> </a:t>
            </a:r>
            <a:r>
              <a:rPr lang="es-ES_tradnl" sz="2200" dirty="0" err="1"/>
              <a:t>Machine’s</a:t>
            </a:r>
            <a:r>
              <a:rPr lang="es-ES_tradnl" sz="2200" dirty="0"/>
              <a:t> head </a:t>
            </a:r>
            <a:r>
              <a:rPr lang="es-ES_tradnl" sz="2200" dirty="0" err="1"/>
              <a:t>to</a:t>
            </a:r>
            <a:r>
              <a:rPr lang="es-ES_tradnl" sz="2200" dirty="0"/>
              <a:t> </a:t>
            </a:r>
            <a:r>
              <a:rPr lang="es-ES_tradnl" sz="2200" dirty="0" err="1"/>
              <a:t>the</a:t>
            </a:r>
            <a:r>
              <a:rPr lang="es-ES_tradnl" sz="2200" dirty="0"/>
              <a:t> </a:t>
            </a:r>
            <a:r>
              <a:rPr lang="es-ES_tradnl" sz="2200" dirty="0" err="1"/>
              <a:t>left</a:t>
            </a:r>
            <a:r>
              <a:rPr lang="es-ES_tradnl" sz="2200" dirty="0"/>
              <a:t> of </a:t>
            </a:r>
            <a:r>
              <a:rPr lang="es-ES_tradnl" sz="2200" dirty="0" err="1"/>
              <a:t>the</a:t>
            </a:r>
            <a:r>
              <a:rPr lang="es-ES_tradnl" sz="2200" dirty="0"/>
              <a:t> </a:t>
            </a:r>
            <a:r>
              <a:rPr lang="es-ES_tradnl" sz="2200" dirty="0" err="1"/>
              <a:t>current</a:t>
            </a:r>
            <a:r>
              <a:rPr lang="es-ES_tradnl" sz="2200" dirty="0"/>
              <a:t> </a:t>
            </a:r>
            <a:r>
              <a:rPr lang="es-ES_tradnl" sz="2200" dirty="0" err="1"/>
              <a:t>square</a:t>
            </a:r>
            <a:endParaRPr lang="es-ES_tradnl" sz="2200" dirty="0"/>
          </a:p>
          <a:p>
            <a:pPr lvl="3"/>
            <a:r>
              <a:rPr lang="es-ES_tradnl" sz="2200" dirty="0" err="1"/>
              <a:t>Print</a:t>
            </a:r>
            <a:r>
              <a:rPr lang="es-ES_tradnl" sz="2200" dirty="0"/>
              <a:t>: </a:t>
            </a:r>
            <a:r>
              <a:rPr lang="es-ES_tradnl" sz="2200" dirty="0" err="1"/>
              <a:t>Print</a:t>
            </a:r>
            <a:r>
              <a:rPr lang="es-ES_tradnl" sz="2200" dirty="0"/>
              <a:t> a symbol </a:t>
            </a:r>
            <a:r>
              <a:rPr lang="es-ES_tradnl" sz="2200" dirty="0" err="1"/>
              <a:t>on</a:t>
            </a:r>
            <a:r>
              <a:rPr lang="es-ES_tradnl" sz="2200" dirty="0"/>
              <a:t> </a:t>
            </a:r>
            <a:r>
              <a:rPr lang="es-ES_tradnl" sz="2200" dirty="0" err="1"/>
              <a:t>the</a:t>
            </a:r>
            <a:r>
              <a:rPr lang="es-ES_tradnl" sz="2200" dirty="0"/>
              <a:t> </a:t>
            </a:r>
            <a:r>
              <a:rPr lang="es-ES_tradnl" sz="2200" dirty="0" err="1"/>
              <a:t>current</a:t>
            </a:r>
            <a:r>
              <a:rPr lang="es-ES_tradnl" sz="2200" dirty="0"/>
              <a:t> </a:t>
            </a:r>
            <a:r>
              <a:rPr lang="es-ES_tradnl" sz="2200" dirty="0" err="1"/>
              <a:t>square</a:t>
            </a:r>
            <a:endParaRPr lang="es-ES_tradnl" sz="2200" dirty="0"/>
          </a:p>
          <a:p>
            <a:pPr lvl="3"/>
            <a:r>
              <a:rPr lang="es-ES_tradnl" sz="2200" dirty="0" err="1"/>
              <a:t>Scan</a:t>
            </a:r>
            <a:r>
              <a:rPr lang="es-ES_tradnl" sz="2200" dirty="0"/>
              <a:t>: </a:t>
            </a:r>
            <a:r>
              <a:rPr lang="es-ES_tradnl" sz="2200" dirty="0" err="1"/>
              <a:t>Identify</a:t>
            </a:r>
            <a:r>
              <a:rPr lang="es-ES_tradnl" sz="2200" dirty="0"/>
              <a:t> </a:t>
            </a:r>
            <a:r>
              <a:rPr lang="es-ES_tradnl" sz="2200" dirty="0" err="1"/>
              <a:t>any</a:t>
            </a:r>
            <a:r>
              <a:rPr lang="es-ES_tradnl" sz="2200" dirty="0"/>
              <a:t> symbols </a:t>
            </a:r>
            <a:r>
              <a:rPr lang="es-ES_tradnl" sz="2200" dirty="0" err="1"/>
              <a:t>on</a:t>
            </a:r>
            <a:r>
              <a:rPr lang="es-ES_tradnl" sz="2200" dirty="0"/>
              <a:t> </a:t>
            </a:r>
            <a:r>
              <a:rPr lang="es-ES_tradnl" sz="2200" dirty="0" err="1"/>
              <a:t>the</a:t>
            </a:r>
            <a:r>
              <a:rPr lang="es-ES_tradnl" sz="2200" dirty="0"/>
              <a:t> </a:t>
            </a:r>
            <a:r>
              <a:rPr lang="es-ES_tradnl" sz="2200" dirty="0" err="1"/>
              <a:t>current</a:t>
            </a:r>
            <a:r>
              <a:rPr lang="es-ES_tradnl" sz="2200" dirty="0"/>
              <a:t> </a:t>
            </a:r>
            <a:r>
              <a:rPr lang="es-ES_tradnl" sz="2200" dirty="0" err="1"/>
              <a:t>square</a:t>
            </a:r>
            <a:endParaRPr lang="es-ES_tradnl" sz="2200" dirty="0"/>
          </a:p>
          <a:p>
            <a:pPr lvl="3"/>
            <a:r>
              <a:rPr lang="es-ES_tradnl" sz="2200" dirty="0"/>
              <a:t>Erase: Erase </a:t>
            </a:r>
            <a:r>
              <a:rPr lang="es-ES_tradnl" sz="2200" dirty="0" err="1"/>
              <a:t>any</a:t>
            </a:r>
            <a:r>
              <a:rPr lang="es-ES_tradnl" sz="2200" dirty="0"/>
              <a:t> symbols </a:t>
            </a:r>
            <a:r>
              <a:rPr lang="es-ES_tradnl" sz="2200" dirty="0" err="1"/>
              <a:t>presented</a:t>
            </a:r>
            <a:r>
              <a:rPr lang="es-ES_tradnl" sz="2200" dirty="0"/>
              <a:t> </a:t>
            </a:r>
            <a:r>
              <a:rPr lang="es-ES_tradnl" sz="2200" dirty="0" err="1"/>
              <a:t>on</a:t>
            </a:r>
            <a:r>
              <a:rPr lang="es-ES_tradnl" sz="2200" dirty="0"/>
              <a:t> </a:t>
            </a:r>
            <a:r>
              <a:rPr lang="es-ES_tradnl" sz="2200" dirty="0" err="1"/>
              <a:t>the</a:t>
            </a:r>
            <a:r>
              <a:rPr lang="es-ES_tradnl" sz="2200" dirty="0"/>
              <a:t> </a:t>
            </a:r>
            <a:r>
              <a:rPr lang="es-ES_tradnl" sz="2200" dirty="0" err="1"/>
              <a:t>current</a:t>
            </a:r>
            <a:r>
              <a:rPr lang="es-ES_tradnl" sz="2200" dirty="0"/>
              <a:t> </a:t>
            </a:r>
            <a:r>
              <a:rPr lang="es-ES_tradnl" sz="2200" dirty="0" err="1"/>
              <a:t>square</a:t>
            </a:r>
            <a:endParaRPr lang="es-ES_tradnl" sz="2200" dirty="0"/>
          </a:p>
          <a:p>
            <a:pPr lvl="3"/>
            <a:r>
              <a:rPr lang="es-ES_tradnl" sz="2200" dirty="0" err="1"/>
              <a:t>Nothing</a:t>
            </a:r>
            <a:r>
              <a:rPr lang="es-ES_tradnl" sz="2200" dirty="0"/>
              <a:t>/</a:t>
            </a:r>
            <a:r>
              <a:rPr lang="es-ES_tradnl" sz="2200" dirty="0" err="1"/>
              <a:t>halt</a:t>
            </a:r>
            <a:r>
              <a:rPr lang="es-ES_tradnl" sz="2200" dirty="0"/>
              <a:t>: Do </a:t>
            </a:r>
            <a:r>
              <a:rPr lang="es-ES_tradnl" sz="2200" dirty="0" err="1"/>
              <a:t>nothing</a:t>
            </a:r>
            <a:endParaRPr lang="es-ES_tradnl" sz="2200" dirty="0"/>
          </a:p>
          <a:p>
            <a:pPr marL="914400" lvl="2" indent="0">
              <a:buNone/>
            </a:pPr>
            <a:endParaRPr lang="en-US" dirty="0"/>
          </a:p>
          <a:p>
            <a:pPr lvl="2"/>
            <a:r>
              <a:rPr lang="en-US" b="1" dirty="0" err="1" smtClean="0">
                <a:solidFill>
                  <a:srgbClr val="FF0000"/>
                </a:solidFill>
              </a:rPr>
              <a:t>Lenguajes</a:t>
            </a:r>
            <a:r>
              <a:rPr lang="en-US" b="1" dirty="0" smtClean="0">
                <a:solidFill>
                  <a:srgbClr val="FF0000"/>
                </a:solidFill>
              </a:rPr>
              <a:t> de </a:t>
            </a:r>
            <a:r>
              <a:rPr lang="en-US" b="1" dirty="0" err="1" smtClean="0">
                <a:solidFill>
                  <a:srgbClr val="FF0000"/>
                </a:solidFill>
              </a:rPr>
              <a:t>Programación</a:t>
            </a:r>
            <a:r>
              <a:rPr lang="en-US" b="1" dirty="0" smtClean="0">
                <a:solidFill>
                  <a:srgbClr val="FF0000"/>
                </a:solidFill>
              </a:rPr>
              <a:t> </a:t>
            </a:r>
            <a:r>
              <a:rPr lang="en-US" dirty="0" err="1" smtClean="0"/>
              <a:t>moderna</a:t>
            </a:r>
            <a:r>
              <a:rPr lang="en-US" dirty="0" smtClean="0"/>
              <a:t> </a:t>
            </a:r>
            <a:r>
              <a:rPr lang="en-US" dirty="0" err="1" smtClean="0"/>
              <a:t>tiene</a:t>
            </a:r>
            <a:r>
              <a:rPr lang="en-US" dirty="0" smtClean="0"/>
              <a:t> un </a:t>
            </a:r>
            <a:r>
              <a:rPr lang="en-US" dirty="0" err="1" smtClean="0"/>
              <a:t>conjunto</a:t>
            </a:r>
            <a:r>
              <a:rPr lang="en-US" dirty="0" smtClean="0"/>
              <a:t> de </a:t>
            </a:r>
            <a:r>
              <a:rPr lang="en-US" dirty="0" err="1" smtClean="0"/>
              <a:t>primitivas</a:t>
            </a:r>
            <a:r>
              <a:rPr lang="en-US" dirty="0" smtClean="0"/>
              <a:t> mas </a:t>
            </a:r>
            <a:r>
              <a:rPr lang="en-US" dirty="0" err="1" smtClean="0"/>
              <a:t>convenientes</a:t>
            </a:r>
            <a:endParaRPr lang="en-US" dirty="0" smtClean="0"/>
          </a:p>
          <a:p>
            <a:pPr lvl="2"/>
            <a:endParaRPr lang="en-US" dirty="0"/>
          </a:p>
          <a:p>
            <a:pPr lvl="2"/>
            <a:endParaRPr lang="en-US" dirty="0" smtClean="0"/>
          </a:p>
          <a:p>
            <a:pPr lvl="2"/>
            <a:endParaRPr lang="en-US" dirty="0"/>
          </a:p>
          <a:p>
            <a:pPr lvl="2"/>
            <a:r>
              <a:rPr lang="en-US" dirty="0" err="1" smtClean="0"/>
              <a:t>Cualquier</a:t>
            </a:r>
            <a:r>
              <a:rPr lang="en-US" dirty="0" smtClean="0"/>
              <a:t> </a:t>
            </a:r>
            <a:r>
              <a:rPr lang="en-US" dirty="0" err="1" smtClean="0"/>
              <a:t>programa</a:t>
            </a:r>
            <a:r>
              <a:rPr lang="en-US" dirty="0" smtClean="0"/>
              <a:t> </a:t>
            </a:r>
            <a:r>
              <a:rPr lang="en-US" dirty="0" err="1" smtClean="0"/>
              <a:t>que</a:t>
            </a:r>
            <a:r>
              <a:rPr lang="en-US" dirty="0" smtClean="0"/>
              <a:t> se </a:t>
            </a:r>
            <a:r>
              <a:rPr lang="en-US" dirty="0" err="1" smtClean="0"/>
              <a:t>escribe</a:t>
            </a:r>
            <a:r>
              <a:rPr lang="en-US" dirty="0" smtClean="0"/>
              <a:t> en un </a:t>
            </a:r>
            <a:r>
              <a:rPr lang="en-US" b="1" dirty="0" err="1" smtClean="0">
                <a:solidFill>
                  <a:srgbClr val="FF0000"/>
                </a:solidFill>
              </a:rPr>
              <a:t>lenguaje</a:t>
            </a:r>
            <a:r>
              <a:rPr lang="en-US" b="1" dirty="0" smtClean="0">
                <a:solidFill>
                  <a:srgbClr val="FF0000"/>
                </a:solidFill>
              </a:rPr>
              <a:t> de </a:t>
            </a:r>
            <a:r>
              <a:rPr lang="en-US" b="1" dirty="0" err="1" smtClean="0">
                <a:solidFill>
                  <a:srgbClr val="FF0000"/>
                </a:solidFill>
              </a:rPr>
              <a:t>programación</a:t>
            </a:r>
            <a:r>
              <a:rPr lang="en-US" b="1" dirty="0" smtClean="0">
                <a:solidFill>
                  <a:srgbClr val="FF0000"/>
                </a:solidFill>
              </a:rPr>
              <a:t> </a:t>
            </a:r>
            <a:r>
              <a:rPr lang="en-US" dirty="0" smtClean="0"/>
              <a:t>se </a:t>
            </a:r>
            <a:r>
              <a:rPr lang="en-US" dirty="0" err="1" smtClean="0"/>
              <a:t>puede</a:t>
            </a:r>
            <a:r>
              <a:rPr lang="en-US" dirty="0" smtClean="0"/>
              <a:t> </a:t>
            </a:r>
            <a:r>
              <a:rPr lang="en-US" dirty="0" err="1" smtClean="0"/>
              <a:t>escribir</a:t>
            </a:r>
            <a:r>
              <a:rPr lang="en-US" dirty="0" smtClean="0"/>
              <a:t> en </a:t>
            </a:r>
            <a:r>
              <a:rPr lang="en-US" dirty="0" err="1" smtClean="0"/>
              <a:t>otro</a:t>
            </a:r>
            <a:r>
              <a:rPr lang="en-US" dirty="0"/>
              <a:t>.</a:t>
            </a:r>
            <a:endParaRPr lang="en-US" dirty="0" smtClean="0"/>
          </a:p>
          <a:p>
            <a:pPr lvl="2"/>
            <a:endParaRPr lang="en-US" dirty="0"/>
          </a:p>
          <a:p>
            <a:pPr lvl="2"/>
            <a:endParaRPr lang="en-US" dirty="0" smtClean="0"/>
          </a:p>
          <a:p>
            <a:pPr lvl="2"/>
            <a:endParaRPr lang="en-US" dirty="0" smtClean="0"/>
          </a:p>
        </p:txBody>
      </p:sp>
    </p:spTree>
    <p:extLst>
      <p:ext uri="{BB962C8B-B14F-4D97-AF65-F5344CB8AC3E}">
        <p14:creationId xmlns:p14="http://schemas.microsoft.com/office/powerpoint/2010/main" val="371089346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s-ES_tradnl" sz="3600" u="sng" dirty="0"/>
              <a:t>Lenguaje de Programación</a:t>
            </a:r>
            <a:r>
              <a:rPr lang="es-ES_tradnl" sz="3600" dirty="0"/>
              <a:t>: lenguaje formal diseñado para realizar procesos que pueden ser ejecutados por las computadoras (sintaxis, gramática, y semántica).</a:t>
            </a:r>
          </a:p>
          <a:p>
            <a:pPr marL="0" indent="0">
              <a:buNone/>
            </a:pPr>
            <a:endParaRPr lang="es-ES_tradnl" sz="3600" dirty="0"/>
          </a:p>
          <a:p>
            <a:pPr marL="0" indent="0">
              <a:buNone/>
            </a:pPr>
            <a:r>
              <a:rPr lang="es-ES_tradnl" sz="3600" dirty="0"/>
              <a:t>El computador solo comprende </a:t>
            </a:r>
            <a:r>
              <a:rPr lang="es-ES_tradnl" sz="3600" b="1" dirty="0"/>
              <a:t>ceros</a:t>
            </a:r>
            <a:r>
              <a:rPr lang="es-ES_tradnl" sz="3600" dirty="0"/>
              <a:t> y </a:t>
            </a:r>
            <a:r>
              <a:rPr lang="es-ES_tradnl" sz="3600" b="1" dirty="0"/>
              <a:t>unos</a:t>
            </a:r>
            <a:r>
              <a:rPr lang="es-ES_tradnl" sz="3600" dirty="0"/>
              <a:t>.</a:t>
            </a:r>
            <a:endParaRPr lang="en-US" sz="3600" dirty="0"/>
          </a:p>
        </p:txBody>
      </p:sp>
      <p:pic>
        <p:nvPicPr>
          <p:cNvPr id="4" name="Picture 3"/>
          <p:cNvPicPr>
            <a:picLocks noChangeAspect="1"/>
          </p:cNvPicPr>
          <p:nvPr/>
        </p:nvPicPr>
        <p:blipFill>
          <a:blip r:embed="rId3"/>
          <a:stretch>
            <a:fillRect/>
          </a:stretch>
        </p:blipFill>
        <p:spPr>
          <a:xfrm>
            <a:off x="3451860" y="4785565"/>
            <a:ext cx="7289027" cy="1526335"/>
          </a:xfrm>
          <a:prstGeom prst="rect">
            <a:avLst/>
          </a:prstGeom>
        </p:spPr>
      </p:pic>
      <p:sp>
        <p:nvSpPr>
          <p:cNvPr id="5" name="Título 4"/>
          <p:cNvSpPr>
            <a:spLocks noGrp="1"/>
          </p:cNvSpPr>
          <p:nvPr>
            <p:ph type="title"/>
          </p:nvPr>
        </p:nvSpPr>
        <p:spPr/>
        <p:txBody>
          <a:bodyPr/>
          <a:lstStyle/>
          <a:p>
            <a:r>
              <a:rPr lang="en-US" dirty="0" err="1"/>
              <a:t>Conceptos</a:t>
            </a:r>
            <a:r>
              <a:rPr lang="en-US" dirty="0"/>
              <a:t> </a:t>
            </a:r>
            <a:r>
              <a:rPr lang="en-US" dirty="0" err="1"/>
              <a:t>Básicos</a:t>
            </a:r>
            <a:endParaRPr lang="es-ES" dirty="0"/>
          </a:p>
        </p:txBody>
      </p:sp>
    </p:spTree>
    <p:extLst>
      <p:ext uri="{BB962C8B-B14F-4D97-AF65-F5344CB8AC3E}">
        <p14:creationId xmlns:p14="http://schemas.microsoft.com/office/powerpoint/2010/main" val="112790651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smtClean="0"/>
              <a:t>Calificaciones</a:t>
            </a:r>
            <a:endParaRPr lang="es-ES_tradnl"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235680996"/>
              </p:ext>
            </p:extLst>
          </p:nvPr>
        </p:nvGraphicFramePr>
        <p:xfrm>
          <a:off x="838200" y="1751296"/>
          <a:ext cx="10515600" cy="3838476"/>
        </p:xfrm>
        <a:graphic>
          <a:graphicData uri="http://schemas.openxmlformats.org/drawingml/2006/table">
            <a:tbl>
              <a:tblPr firstRow="1" bandRow="1">
                <a:tableStyleId>{5C22544A-7EE6-4342-B048-85BDC9FD1C3A}</a:tableStyleId>
              </a:tblPr>
              <a:tblGrid>
                <a:gridCol w="3505200"/>
                <a:gridCol w="736256"/>
                <a:gridCol w="6274144"/>
              </a:tblGrid>
              <a:tr h="1044683">
                <a:tc gridSpan="2">
                  <a:txBody>
                    <a:bodyPr/>
                    <a:lstStyle/>
                    <a:p>
                      <a:pPr algn="ctr"/>
                      <a:r>
                        <a:rPr lang="es-ES_tradnl" dirty="0" smtClean="0"/>
                        <a:t>GESTIÓN</a:t>
                      </a:r>
                      <a:r>
                        <a:rPr lang="es-ES_tradnl" baseline="0" dirty="0" smtClean="0"/>
                        <a:t> FORMATIVA , GESTIÓN PRÁCTICA </a:t>
                      </a:r>
                    </a:p>
                    <a:p>
                      <a:pPr algn="ctr"/>
                      <a:r>
                        <a:rPr lang="es-ES_tradnl" baseline="0" dirty="0" smtClean="0"/>
                        <a:t>60%</a:t>
                      </a:r>
                    </a:p>
                    <a:p>
                      <a:pPr algn="ctr"/>
                      <a:r>
                        <a:rPr lang="es-ES_tradnl" baseline="0" dirty="0" smtClean="0"/>
                        <a:t>      (NOTA SOBRE 10)</a:t>
                      </a:r>
                      <a:endParaRPr lang="es-ES_tradnl" dirty="0"/>
                    </a:p>
                  </a:txBody>
                  <a:tcPr>
                    <a:lnR w="12700" cap="flat" cmpd="sng" algn="ctr">
                      <a:solidFill>
                        <a:scrgbClr r="0" g="0" b="0"/>
                      </a:solidFill>
                      <a:prstDash val="solid"/>
                      <a:round/>
                      <a:headEnd type="none" w="med" len="med"/>
                      <a:tailEnd type="none" w="med" len="med"/>
                    </a:lnR>
                  </a:tcPr>
                </a:tc>
                <a:tc hMerge="1">
                  <a:txBody>
                    <a:bodyPr/>
                    <a:lstStyle/>
                    <a:p>
                      <a:endParaRPr lang="es-ES_tradnl"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tc rowSpan="5">
                  <a:txBody>
                    <a:bodyPr/>
                    <a:lstStyle/>
                    <a:p>
                      <a:pPr algn="ctr"/>
                      <a:r>
                        <a:rPr lang="es-ES_tradnl" sz="9600" dirty="0" smtClean="0"/>
                        <a:t>EXAMEN          40%  </a:t>
                      </a:r>
                      <a:r>
                        <a:rPr lang="es-ES_tradnl" sz="9600" baseline="0" dirty="0" smtClean="0"/>
                        <a:t>           </a:t>
                      </a:r>
                      <a:r>
                        <a:rPr lang="es-ES_tradnl" sz="3200" baseline="0" dirty="0" smtClean="0"/>
                        <a:t>(NOTA SOBRE 10)</a:t>
                      </a:r>
                      <a:endParaRPr lang="es-ES_tradnl" sz="3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86624">
                <a:tc>
                  <a:txBody>
                    <a:bodyPr/>
                    <a:lstStyle/>
                    <a:p>
                      <a:pPr algn="ctr"/>
                      <a:r>
                        <a:rPr lang="es-ES_tradnl" smtClean="0"/>
                        <a:t>TAREAS   </a:t>
                      </a:r>
                      <a:endParaRPr lang="es-ES_tradnl" dirty="0"/>
                    </a:p>
                  </a:txBody>
                  <a:tcPr>
                    <a:lnR w="12700" cap="flat" cmpd="sng" algn="ctr">
                      <a:solidFill>
                        <a:scrgbClr r="0" g="0" b="0"/>
                      </a:solidFill>
                      <a:prstDash val="solid"/>
                      <a:round/>
                      <a:headEnd type="none" w="med" len="med"/>
                      <a:tailEnd type="none" w="med" len="med"/>
                    </a:lnR>
                  </a:tcPr>
                </a:tc>
                <a:tc rowSpan="3">
                  <a:txBody>
                    <a:bodyPr/>
                    <a:lstStyle/>
                    <a:p>
                      <a:pPr algn="ctr"/>
                      <a:endParaRPr lang="es-ES_tradnl" dirty="0" smtClean="0"/>
                    </a:p>
                    <a:p>
                      <a:pPr algn="ctr"/>
                      <a:endParaRPr lang="es-ES_tradnl" dirty="0" smtClean="0"/>
                    </a:p>
                    <a:p>
                      <a:pPr algn="ctr"/>
                      <a:r>
                        <a:rPr lang="es-ES_tradnl" dirty="0" smtClean="0"/>
                        <a:t>6</a:t>
                      </a:r>
                      <a:endParaRPr lang="es-ES_tradnl"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tc vMerge="1">
                  <a:txBody>
                    <a:bodyPr/>
                    <a:lstStyle/>
                    <a:p>
                      <a:endParaRPr lang="es-ES_tradnl"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tr>
              <a:tr h="544351">
                <a:tc>
                  <a:txBody>
                    <a:bodyPr/>
                    <a:lstStyle/>
                    <a:p>
                      <a:pPr algn="ctr"/>
                      <a:r>
                        <a:rPr lang="es-ES_tradnl" dirty="0" smtClean="0"/>
                        <a:t>TALLERES (PRESENCIAL</a:t>
                      </a:r>
                      <a:r>
                        <a:rPr lang="es-ES_tradnl" baseline="0" dirty="0" smtClean="0"/>
                        <a:t> O EDMODO)</a:t>
                      </a:r>
                      <a:endParaRPr lang="es-ES_tradnl" dirty="0"/>
                    </a:p>
                  </a:txBody>
                  <a:tcPr>
                    <a:lnR w="12700" cap="flat" cmpd="sng" algn="ctr">
                      <a:solidFill>
                        <a:scrgbClr r="0" g="0" b="0"/>
                      </a:solidFill>
                      <a:prstDash val="solid"/>
                      <a:round/>
                      <a:headEnd type="none" w="med" len="med"/>
                      <a:tailEnd type="none" w="med" len="med"/>
                    </a:lnR>
                  </a:tcPr>
                </a:tc>
                <a:tc vMerge="1">
                  <a:txBody>
                    <a:bodyPr/>
                    <a:lstStyle/>
                    <a:p>
                      <a:endParaRPr lang="es-ES_tradnl"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tc vMerge="1">
                  <a:txBody>
                    <a:bodyPr/>
                    <a:lstStyle/>
                    <a:p>
                      <a:endParaRPr lang="es-ES_tradnl"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tr>
              <a:tr h="478369">
                <a:tc>
                  <a:txBody>
                    <a:bodyPr/>
                    <a:lstStyle/>
                    <a:p>
                      <a:pPr algn="ctr"/>
                      <a:r>
                        <a:rPr lang="es-ES_tradnl" dirty="0" smtClean="0"/>
                        <a:t>LECCIONES</a:t>
                      </a:r>
                      <a:endParaRPr lang="es-ES_tradnl" dirty="0"/>
                    </a:p>
                  </a:txBody>
                  <a:tcPr>
                    <a:lnR w="12700" cap="flat" cmpd="sng" algn="ctr">
                      <a:solidFill>
                        <a:scrgbClr r="0" g="0" b="0"/>
                      </a:solidFill>
                      <a:prstDash val="solid"/>
                      <a:round/>
                      <a:headEnd type="none" w="med" len="med"/>
                      <a:tailEnd type="none" w="med" len="med"/>
                    </a:lnR>
                  </a:tcPr>
                </a:tc>
                <a:tc vMerge="1">
                  <a:txBody>
                    <a:bodyPr/>
                    <a:lstStyle/>
                    <a:p>
                      <a:endParaRPr lang="es-ES_tradnl"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tc vMerge="1">
                  <a:txBody>
                    <a:bodyPr/>
                    <a:lstStyle/>
                    <a:p>
                      <a:endParaRPr lang="es-ES_tradnl"/>
                    </a:p>
                  </a:txBody>
                  <a:tcPr/>
                </a:tc>
              </a:tr>
              <a:tr h="1044683">
                <a:tc>
                  <a:txBody>
                    <a:bodyPr/>
                    <a:lstStyle/>
                    <a:p>
                      <a:pPr algn="ctr"/>
                      <a:endParaRPr lang="es-ES_tradnl" dirty="0" smtClean="0"/>
                    </a:p>
                    <a:p>
                      <a:pPr algn="ctr"/>
                      <a:r>
                        <a:rPr lang="es-ES_tradnl" dirty="0" smtClean="0"/>
                        <a:t>PROYECTO                      </a:t>
                      </a:r>
                      <a:endParaRPr lang="es-ES_tradnl" dirty="0"/>
                    </a:p>
                  </a:txBody>
                  <a:tcPr>
                    <a:lnR w="12700" cap="flat" cmpd="sng" algn="ctr">
                      <a:solidFill>
                        <a:scrgbClr r="0" g="0" b="0"/>
                      </a:solidFill>
                      <a:prstDash val="solid"/>
                      <a:round/>
                      <a:headEnd type="none" w="med" len="med"/>
                      <a:tailEnd type="none" w="med" len="med"/>
                    </a:lnR>
                  </a:tcPr>
                </a:tc>
                <a:tc>
                  <a:txBody>
                    <a:bodyPr/>
                    <a:lstStyle/>
                    <a:p>
                      <a:pPr algn="ctr"/>
                      <a:endParaRPr lang="es-ES_tradnl" dirty="0" smtClean="0"/>
                    </a:p>
                    <a:p>
                      <a:pPr algn="ctr"/>
                      <a:r>
                        <a:rPr lang="es-ES_tradnl" dirty="0" smtClean="0"/>
                        <a:t>4</a:t>
                      </a:r>
                      <a:endParaRPr lang="es-ES_tradnl"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tcPr>
                </a:tc>
                <a:tc vMerge="1">
                  <a:txBody>
                    <a:bodyPr/>
                    <a:lstStyle/>
                    <a:p>
                      <a:endParaRPr lang="es-ES_tradnl"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32101542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smtClean="0"/>
              <a:t>Errores</a:t>
            </a:r>
            <a:endParaRPr lang="es-ES_tradnl" dirty="0"/>
          </a:p>
        </p:txBody>
      </p:sp>
      <p:sp>
        <p:nvSpPr>
          <p:cNvPr id="3" name="Content Placeholder 2"/>
          <p:cNvSpPr>
            <a:spLocks noGrp="1"/>
          </p:cNvSpPr>
          <p:nvPr>
            <p:ph idx="1"/>
          </p:nvPr>
        </p:nvSpPr>
        <p:spPr/>
        <p:txBody>
          <a:bodyPr/>
          <a:lstStyle/>
          <a:p>
            <a:r>
              <a:rPr lang="en-US" dirty="0" err="1"/>
              <a:t>S</a:t>
            </a:r>
            <a:r>
              <a:rPr lang="en-US" dirty="0" err="1" smtClean="0"/>
              <a:t>intácticos</a:t>
            </a:r>
            <a:r>
              <a:rPr lang="en-US" dirty="0"/>
              <a:t>, se </a:t>
            </a:r>
            <a:r>
              <a:rPr lang="en-US" dirty="0" err="1"/>
              <a:t>producen</a:t>
            </a:r>
            <a:r>
              <a:rPr lang="en-US" dirty="0"/>
              <a:t> </a:t>
            </a:r>
            <a:r>
              <a:rPr lang="en-US" dirty="0" err="1"/>
              <a:t>cuando</a:t>
            </a:r>
            <a:r>
              <a:rPr lang="en-US" dirty="0"/>
              <a:t> se </a:t>
            </a:r>
            <a:r>
              <a:rPr lang="en-US" dirty="0" err="1"/>
              <a:t>escribe</a:t>
            </a:r>
            <a:r>
              <a:rPr lang="en-US" dirty="0"/>
              <a:t> </a:t>
            </a:r>
            <a:r>
              <a:rPr lang="en-US" dirty="0" err="1"/>
              <a:t>código</a:t>
            </a:r>
            <a:r>
              <a:rPr lang="en-US" dirty="0"/>
              <a:t> de </a:t>
            </a:r>
            <a:r>
              <a:rPr lang="en-US" dirty="0" err="1"/>
              <a:t>una</a:t>
            </a:r>
            <a:r>
              <a:rPr lang="en-US" dirty="0"/>
              <a:t> forma no </a:t>
            </a:r>
            <a:r>
              <a:rPr lang="en-US" dirty="0" err="1"/>
              <a:t>admitida</a:t>
            </a:r>
            <a:r>
              <a:rPr lang="en-US" dirty="0"/>
              <a:t> </a:t>
            </a:r>
            <a:r>
              <a:rPr lang="en-US" dirty="0" err="1"/>
              <a:t>por</a:t>
            </a:r>
            <a:r>
              <a:rPr lang="en-US" dirty="0"/>
              <a:t> </a:t>
            </a:r>
            <a:r>
              <a:rPr lang="en-US" dirty="0" err="1"/>
              <a:t>las</a:t>
            </a:r>
            <a:r>
              <a:rPr lang="en-US" dirty="0"/>
              <a:t> </a:t>
            </a:r>
            <a:r>
              <a:rPr lang="en-US" dirty="0" err="1"/>
              <a:t>reglas</a:t>
            </a:r>
            <a:r>
              <a:rPr lang="en-US" dirty="0"/>
              <a:t> del </a:t>
            </a:r>
            <a:r>
              <a:rPr lang="en-US" dirty="0" err="1"/>
              <a:t>lenguaje</a:t>
            </a:r>
            <a:r>
              <a:rPr lang="en-US" dirty="0"/>
              <a:t>. Los </a:t>
            </a:r>
            <a:r>
              <a:rPr lang="en-US" dirty="0" err="1"/>
              <a:t>errores</a:t>
            </a:r>
            <a:r>
              <a:rPr lang="en-US" dirty="0"/>
              <a:t> de </a:t>
            </a:r>
            <a:r>
              <a:rPr lang="en-US" dirty="0" err="1"/>
              <a:t>sintaxis</a:t>
            </a:r>
            <a:r>
              <a:rPr lang="en-US" dirty="0"/>
              <a:t> son </a:t>
            </a:r>
            <a:r>
              <a:rPr lang="en-US" dirty="0" err="1"/>
              <a:t>detectados</a:t>
            </a:r>
            <a:r>
              <a:rPr lang="en-US" dirty="0"/>
              <a:t> </a:t>
            </a:r>
            <a:r>
              <a:rPr lang="en-US" dirty="0" err="1"/>
              <a:t>casi</a:t>
            </a:r>
            <a:r>
              <a:rPr lang="en-US" dirty="0"/>
              <a:t> </a:t>
            </a:r>
            <a:r>
              <a:rPr lang="en-US" dirty="0" err="1"/>
              <a:t>siempre</a:t>
            </a:r>
            <a:r>
              <a:rPr lang="en-US" dirty="0"/>
              <a:t> </a:t>
            </a:r>
            <a:r>
              <a:rPr lang="en-US" dirty="0" err="1"/>
              <a:t>por</a:t>
            </a:r>
            <a:r>
              <a:rPr lang="en-US" dirty="0"/>
              <a:t> el </a:t>
            </a:r>
            <a:r>
              <a:rPr lang="en-US" dirty="0" err="1"/>
              <a:t>compilador</a:t>
            </a:r>
            <a:r>
              <a:rPr lang="en-US" dirty="0"/>
              <a:t> o </a:t>
            </a:r>
            <a:r>
              <a:rPr lang="en-US" dirty="0" err="1"/>
              <a:t>intérprete</a:t>
            </a:r>
            <a:r>
              <a:rPr lang="en-US" dirty="0"/>
              <a:t>, </a:t>
            </a:r>
            <a:r>
              <a:rPr lang="en-US" dirty="0" err="1"/>
              <a:t>que</a:t>
            </a:r>
            <a:r>
              <a:rPr lang="en-US" dirty="0"/>
              <a:t> </a:t>
            </a:r>
            <a:r>
              <a:rPr lang="en-US" dirty="0" err="1"/>
              <a:t>muestra</a:t>
            </a:r>
            <a:r>
              <a:rPr lang="en-US" dirty="0"/>
              <a:t> un </a:t>
            </a:r>
            <a:r>
              <a:rPr lang="en-US" dirty="0" err="1"/>
              <a:t>mensaje</a:t>
            </a:r>
            <a:r>
              <a:rPr lang="en-US" dirty="0"/>
              <a:t> de error </a:t>
            </a:r>
            <a:r>
              <a:rPr lang="en-US" dirty="0" err="1"/>
              <a:t>que</a:t>
            </a:r>
            <a:r>
              <a:rPr lang="en-US" dirty="0"/>
              <a:t> </a:t>
            </a:r>
            <a:r>
              <a:rPr lang="en-US" dirty="0" err="1"/>
              <a:t>informa</a:t>
            </a:r>
            <a:r>
              <a:rPr lang="en-US" dirty="0"/>
              <a:t> del </a:t>
            </a:r>
            <a:r>
              <a:rPr lang="en-US" dirty="0" err="1" smtClean="0"/>
              <a:t>problema</a:t>
            </a:r>
            <a:endParaRPr lang="en-US" dirty="0" smtClean="0"/>
          </a:p>
          <a:p>
            <a:pPr marL="0" indent="0">
              <a:buNone/>
            </a:pPr>
            <a:endParaRPr lang="en-US" dirty="0" smtClean="0"/>
          </a:p>
          <a:p>
            <a:r>
              <a:rPr lang="en-US" dirty="0" err="1"/>
              <a:t>S</a:t>
            </a:r>
            <a:r>
              <a:rPr lang="en-US" dirty="0" err="1" smtClean="0"/>
              <a:t>emántico</a:t>
            </a:r>
            <a:r>
              <a:rPr lang="en-US" dirty="0" smtClean="0"/>
              <a:t> </a:t>
            </a:r>
            <a:r>
              <a:rPr lang="en-US" dirty="0"/>
              <a:t>se </a:t>
            </a:r>
            <a:r>
              <a:rPr lang="en-US" dirty="0" err="1"/>
              <a:t>producen</a:t>
            </a:r>
            <a:r>
              <a:rPr lang="en-US" dirty="0"/>
              <a:t> </a:t>
            </a:r>
            <a:r>
              <a:rPr lang="en-US" dirty="0" err="1"/>
              <a:t>cuando</a:t>
            </a:r>
            <a:r>
              <a:rPr lang="en-US" dirty="0"/>
              <a:t> la </a:t>
            </a:r>
            <a:r>
              <a:rPr lang="en-US" dirty="0" err="1"/>
              <a:t>sintaxis</a:t>
            </a:r>
            <a:r>
              <a:rPr lang="en-US" dirty="0"/>
              <a:t> del </a:t>
            </a:r>
            <a:r>
              <a:rPr lang="en-US" dirty="0" err="1"/>
              <a:t>código</a:t>
            </a:r>
            <a:r>
              <a:rPr lang="en-US" dirty="0"/>
              <a:t> </a:t>
            </a:r>
            <a:r>
              <a:rPr lang="en-US" dirty="0" err="1"/>
              <a:t>es</a:t>
            </a:r>
            <a:r>
              <a:rPr lang="en-US" dirty="0"/>
              <a:t> </a:t>
            </a:r>
            <a:r>
              <a:rPr lang="en-US" dirty="0" err="1"/>
              <a:t>correcta</a:t>
            </a:r>
            <a:r>
              <a:rPr lang="en-US" dirty="0"/>
              <a:t>, </a:t>
            </a:r>
            <a:r>
              <a:rPr lang="en-US" dirty="0" err="1"/>
              <a:t>pero</a:t>
            </a:r>
            <a:r>
              <a:rPr lang="en-US" dirty="0"/>
              <a:t> la </a:t>
            </a:r>
            <a:r>
              <a:rPr lang="en-US" dirty="0" err="1"/>
              <a:t>semántica</a:t>
            </a:r>
            <a:r>
              <a:rPr lang="en-US" dirty="0"/>
              <a:t> o </a:t>
            </a:r>
            <a:r>
              <a:rPr lang="en-US" dirty="0" err="1"/>
              <a:t>significado</a:t>
            </a:r>
            <a:r>
              <a:rPr lang="en-US" dirty="0"/>
              <a:t> no </a:t>
            </a:r>
            <a:r>
              <a:rPr lang="en-US" dirty="0" err="1"/>
              <a:t>es</a:t>
            </a:r>
            <a:r>
              <a:rPr lang="en-US" dirty="0"/>
              <a:t> el </a:t>
            </a:r>
            <a:r>
              <a:rPr lang="en-US" dirty="0" err="1"/>
              <a:t>que</a:t>
            </a:r>
            <a:r>
              <a:rPr lang="en-US" dirty="0"/>
              <a:t> se </a:t>
            </a:r>
            <a:r>
              <a:rPr lang="en-US" dirty="0" err="1"/>
              <a:t>pretendía</a:t>
            </a:r>
            <a:endParaRPr lang="en-US" dirty="0"/>
          </a:p>
          <a:p>
            <a:pPr marL="0" indent="0">
              <a:buNone/>
            </a:pPr>
            <a:endParaRPr lang="en-US" dirty="0"/>
          </a:p>
          <a:p>
            <a:endParaRPr lang="es-ES_tradnl" dirty="0"/>
          </a:p>
        </p:txBody>
      </p:sp>
    </p:spTree>
    <p:extLst>
      <p:ext uri="{BB962C8B-B14F-4D97-AF65-F5344CB8AC3E}">
        <p14:creationId xmlns:p14="http://schemas.microsoft.com/office/powerpoint/2010/main" val="245456462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US" sz="3600" dirty="0" smtClean="0"/>
              <a:t> </a:t>
            </a:r>
          </a:p>
          <a:p>
            <a:pPr lvl="1"/>
            <a:r>
              <a:rPr lang="en-US" sz="3200" dirty="0" smtClean="0"/>
              <a:t>“HI” 3		</a:t>
            </a:r>
            <a:r>
              <a:rPr lang="en-US" sz="3200" dirty="0" err="1" smtClean="0"/>
              <a:t>sintaxis</a:t>
            </a:r>
            <a:r>
              <a:rPr lang="en-US" sz="3200" dirty="0" smtClean="0"/>
              <a:t> </a:t>
            </a:r>
            <a:r>
              <a:rPr lang="en-US" sz="3200" dirty="0" err="1" smtClean="0"/>
              <a:t>Inválido</a:t>
            </a:r>
            <a:endParaRPr lang="en-US" sz="3200" dirty="0" smtClean="0"/>
          </a:p>
          <a:p>
            <a:pPr lvl="1"/>
            <a:r>
              <a:rPr lang="en-US" sz="3200" dirty="0" smtClean="0"/>
              <a:t>3</a:t>
            </a:r>
            <a:r>
              <a:rPr lang="en-US" sz="3200" dirty="0"/>
              <a:t>*</a:t>
            </a:r>
            <a:r>
              <a:rPr lang="en-US" sz="3200" dirty="0" smtClean="0"/>
              <a:t>2.5             </a:t>
            </a:r>
            <a:r>
              <a:rPr lang="en-US" sz="3200" dirty="0" err="1" smtClean="0"/>
              <a:t>sintaxis</a:t>
            </a:r>
            <a:r>
              <a:rPr lang="en-US" sz="3200" dirty="0" smtClean="0"/>
              <a:t> </a:t>
            </a:r>
            <a:r>
              <a:rPr lang="en-US" sz="3200" dirty="0" err="1" smtClean="0"/>
              <a:t>Válido</a:t>
            </a:r>
            <a:endParaRPr lang="en-US" sz="3200" dirty="0"/>
          </a:p>
          <a:p>
            <a:pPr lvl="1"/>
            <a:r>
              <a:rPr lang="en-US" sz="3200" dirty="0" smtClean="0"/>
              <a:t>3.2 *5          </a:t>
            </a:r>
            <a:r>
              <a:rPr lang="en-US" sz="3200" dirty="0" err="1" smtClean="0"/>
              <a:t>sintaxis</a:t>
            </a:r>
            <a:r>
              <a:rPr lang="en-US" sz="3200" dirty="0" smtClean="0"/>
              <a:t> </a:t>
            </a:r>
            <a:r>
              <a:rPr lang="en-US" sz="3200" dirty="0" err="1" smtClean="0"/>
              <a:t>Válida</a:t>
            </a:r>
            <a:endParaRPr lang="en-US" sz="3200" dirty="0" smtClean="0"/>
          </a:p>
          <a:p>
            <a:pPr lvl="1"/>
            <a:r>
              <a:rPr lang="en-US" sz="3200" dirty="0" smtClean="0"/>
              <a:t>3+”Hi”          </a:t>
            </a:r>
            <a:r>
              <a:rPr lang="en-US" sz="3200" dirty="0" err="1" smtClean="0"/>
              <a:t>semántica</a:t>
            </a:r>
            <a:r>
              <a:rPr lang="en-US" sz="3200" dirty="0" smtClean="0"/>
              <a:t> </a:t>
            </a:r>
            <a:r>
              <a:rPr lang="en-US" sz="3200" dirty="0" err="1" smtClean="0"/>
              <a:t>inválida</a:t>
            </a:r>
            <a:r>
              <a:rPr lang="en-US" sz="3200" dirty="0" smtClean="0"/>
              <a:t> (no </a:t>
            </a:r>
            <a:r>
              <a:rPr lang="en-US" sz="3200" dirty="0" err="1" smtClean="0"/>
              <a:t>tiene</a:t>
            </a:r>
            <a:r>
              <a:rPr lang="en-US" sz="3200" dirty="0" smtClean="0"/>
              <a:t> </a:t>
            </a:r>
            <a:r>
              <a:rPr lang="en-US" sz="3200" dirty="0" err="1" smtClean="0"/>
              <a:t>sentido</a:t>
            </a:r>
            <a:r>
              <a:rPr lang="en-US" sz="3200" dirty="0" smtClean="0"/>
              <a:t>)</a:t>
            </a:r>
            <a:endParaRPr lang="en-US" sz="3200" dirty="0"/>
          </a:p>
          <a:p>
            <a:pPr lvl="1"/>
            <a:endParaRPr lang="en-US" sz="3200" dirty="0"/>
          </a:p>
          <a:p>
            <a:pPr marL="0" indent="0">
              <a:buNone/>
            </a:pPr>
            <a:endParaRPr lang="en-US" sz="3600" dirty="0"/>
          </a:p>
        </p:txBody>
      </p:sp>
      <p:sp>
        <p:nvSpPr>
          <p:cNvPr id="5" name="Título 4"/>
          <p:cNvSpPr>
            <a:spLocks noGrp="1"/>
          </p:cNvSpPr>
          <p:nvPr>
            <p:ph type="title"/>
          </p:nvPr>
        </p:nvSpPr>
        <p:spPr/>
        <p:txBody>
          <a:bodyPr/>
          <a:lstStyle/>
          <a:p>
            <a:r>
              <a:rPr lang="en-US" dirty="0" err="1"/>
              <a:t>Conceptos</a:t>
            </a:r>
            <a:r>
              <a:rPr lang="en-US" dirty="0"/>
              <a:t> </a:t>
            </a:r>
            <a:r>
              <a:rPr lang="en-US" dirty="0" err="1"/>
              <a:t>Básicos</a:t>
            </a:r>
            <a:endParaRPr lang="es-ES" dirty="0"/>
          </a:p>
        </p:txBody>
      </p:sp>
    </p:spTree>
    <p:extLst>
      <p:ext uri="{BB962C8B-B14F-4D97-AF65-F5344CB8AC3E}">
        <p14:creationId xmlns:p14="http://schemas.microsoft.com/office/powerpoint/2010/main" val="3914625080"/>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pPr marL="0" indent="0">
              <a:buNone/>
            </a:pPr>
            <a:r>
              <a:rPr lang="en-US" sz="3600" dirty="0" smtClean="0"/>
              <a:t> </a:t>
            </a:r>
            <a:r>
              <a:rPr lang="en-US" sz="3600" dirty="0" err="1" smtClean="0"/>
              <a:t>Errores</a:t>
            </a:r>
            <a:r>
              <a:rPr lang="en-US" sz="3600" dirty="0" smtClean="0"/>
              <a:t> de </a:t>
            </a:r>
            <a:r>
              <a:rPr lang="en-US" sz="3600" dirty="0" err="1" smtClean="0"/>
              <a:t>programación</a:t>
            </a:r>
            <a:r>
              <a:rPr lang="en-US" sz="3600" dirty="0" smtClean="0"/>
              <a:t> </a:t>
            </a:r>
            <a:r>
              <a:rPr lang="mr-IN" sz="3600" dirty="0" smtClean="0"/>
              <a:t>–</a:t>
            </a:r>
            <a:r>
              <a:rPr lang="en-US" sz="3600" dirty="0" smtClean="0"/>
              <a:t> Bugs  </a:t>
            </a:r>
          </a:p>
          <a:p>
            <a:r>
              <a:rPr lang="en-US" sz="3600" dirty="0"/>
              <a:t> </a:t>
            </a:r>
            <a:r>
              <a:rPr lang="en-US" sz="3600" dirty="0" err="1" smtClean="0"/>
              <a:t>Sintaxis</a:t>
            </a:r>
            <a:r>
              <a:rPr lang="en-US" sz="3600" dirty="0" smtClean="0"/>
              <a:t> error </a:t>
            </a:r>
            <a:r>
              <a:rPr lang="mr-IN" sz="3600" dirty="0" smtClean="0"/>
              <a:t>–</a:t>
            </a:r>
            <a:r>
              <a:rPr lang="en-US" sz="3600" dirty="0" smtClean="0"/>
              <a:t> </a:t>
            </a:r>
            <a:r>
              <a:rPr lang="en-US" sz="3600" dirty="0" err="1" smtClean="0"/>
              <a:t>fácil</a:t>
            </a:r>
            <a:r>
              <a:rPr lang="en-US" sz="3600" dirty="0" smtClean="0"/>
              <a:t> de </a:t>
            </a:r>
            <a:r>
              <a:rPr lang="en-US" sz="3600" dirty="0" err="1" smtClean="0"/>
              <a:t>identificar</a:t>
            </a:r>
            <a:endParaRPr lang="en-US" sz="3600" dirty="0" smtClean="0"/>
          </a:p>
          <a:p>
            <a:r>
              <a:rPr lang="en-US" sz="3600" dirty="0"/>
              <a:t> </a:t>
            </a:r>
            <a:r>
              <a:rPr lang="en-US" sz="3600" dirty="0" err="1" smtClean="0"/>
              <a:t>Errores</a:t>
            </a:r>
            <a:r>
              <a:rPr lang="en-US" sz="3600" dirty="0" smtClean="0"/>
              <a:t> </a:t>
            </a:r>
            <a:r>
              <a:rPr lang="en-US" sz="3600" dirty="0" err="1" smtClean="0"/>
              <a:t>durante</a:t>
            </a:r>
            <a:r>
              <a:rPr lang="en-US" sz="3600" dirty="0" smtClean="0"/>
              <a:t> el </a:t>
            </a:r>
            <a:r>
              <a:rPr lang="en-US" sz="3600" dirty="0" err="1" smtClean="0"/>
              <a:t>inicio</a:t>
            </a:r>
            <a:r>
              <a:rPr lang="en-US" sz="3600" dirty="0" smtClean="0"/>
              <a:t> -  Runtime errors</a:t>
            </a:r>
          </a:p>
          <a:p>
            <a:r>
              <a:rPr lang="en-US" sz="3600" dirty="0" smtClean="0"/>
              <a:t>Semantic error </a:t>
            </a:r>
          </a:p>
          <a:p>
            <a:pPr lvl="1"/>
            <a:r>
              <a:rPr lang="en-US" sz="3200" dirty="0" err="1"/>
              <a:t>A</a:t>
            </a:r>
            <a:r>
              <a:rPr lang="en-US" sz="3200" dirty="0" err="1" smtClean="0"/>
              <a:t>lgunas</a:t>
            </a:r>
            <a:r>
              <a:rPr lang="en-US" sz="3200" dirty="0" smtClean="0"/>
              <a:t> </a:t>
            </a:r>
            <a:r>
              <a:rPr lang="en-US" sz="3200" dirty="0" err="1" smtClean="0"/>
              <a:t>lenguajes</a:t>
            </a:r>
            <a:r>
              <a:rPr lang="en-US" sz="3200" dirty="0" smtClean="0"/>
              <a:t> </a:t>
            </a:r>
            <a:r>
              <a:rPr lang="en-US" sz="3200" dirty="0" err="1" smtClean="0"/>
              <a:t>revisan</a:t>
            </a:r>
            <a:r>
              <a:rPr lang="en-US" sz="3200" dirty="0" smtClean="0"/>
              <a:t> </a:t>
            </a:r>
            <a:r>
              <a:rPr lang="en-US" sz="3200" dirty="0" err="1" smtClean="0"/>
              <a:t>estos</a:t>
            </a:r>
            <a:r>
              <a:rPr lang="en-US" sz="3200" dirty="0" smtClean="0"/>
              <a:t> </a:t>
            </a:r>
            <a:r>
              <a:rPr lang="en-US" sz="3200" dirty="0" err="1" smtClean="0"/>
              <a:t>errores</a:t>
            </a:r>
            <a:r>
              <a:rPr lang="en-US" sz="3200" dirty="0" smtClean="0"/>
              <a:t> antes de </a:t>
            </a:r>
            <a:r>
              <a:rPr lang="en-US" sz="3200" dirty="0" err="1" smtClean="0"/>
              <a:t>iniciar</a:t>
            </a:r>
            <a:r>
              <a:rPr lang="en-US" sz="3200" dirty="0" smtClean="0"/>
              <a:t> el </a:t>
            </a:r>
            <a:r>
              <a:rPr lang="en-US" sz="3200" dirty="0" err="1" smtClean="0"/>
              <a:t>programa</a:t>
            </a:r>
            <a:endParaRPr lang="en-US" sz="3200" dirty="0" smtClean="0"/>
          </a:p>
          <a:p>
            <a:pPr lvl="1"/>
            <a:r>
              <a:rPr lang="en-US" sz="3200" dirty="0" err="1" smtClean="0"/>
              <a:t>Pueden</a:t>
            </a:r>
            <a:r>
              <a:rPr lang="en-US" sz="3200" dirty="0" smtClean="0"/>
              <a:t> </a:t>
            </a:r>
            <a:r>
              <a:rPr lang="en-US" sz="3200" dirty="0" err="1" smtClean="0"/>
              <a:t>causar</a:t>
            </a:r>
            <a:r>
              <a:rPr lang="en-US" sz="3200" dirty="0" smtClean="0"/>
              <a:t> </a:t>
            </a:r>
            <a:r>
              <a:rPr lang="en-US" sz="3200" dirty="0" err="1" smtClean="0"/>
              <a:t>comportamientos</a:t>
            </a:r>
            <a:r>
              <a:rPr lang="en-US" sz="3200" dirty="0" smtClean="0"/>
              <a:t> </a:t>
            </a:r>
            <a:r>
              <a:rPr lang="en-US" sz="3200" dirty="0" err="1" smtClean="0"/>
              <a:t>impredecibles</a:t>
            </a:r>
            <a:endParaRPr lang="en-US" sz="3200" dirty="0"/>
          </a:p>
          <a:p>
            <a:pPr marL="457200" lvl="1" indent="0">
              <a:buNone/>
            </a:pPr>
            <a:r>
              <a:rPr lang="en-US" sz="3200" dirty="0" smtClean="0"/>
              <a:t> </a:t>
            </a:r>
          </a:p>
          <a:p>
            <a:endParaRPr lang="en-US" sz="3600" dirty="0" smtClean="0"/>
          </a:p>
          <a:p>
            <a:endParaRPr lang="en-US" sz="3200" dirty="0"/>
          </a:p>
          <a:p>
            <a:pPr marL="0" indent="0">
              <a:buNone/>
            </a:pPr>
            <a:endParaRPr lang="en-US" sz="3600" dirty="0"/>
          </a:p>
        </p:txBody>
      </p:sp>
      <p:sp>
        <p:nvSpPr>
          <p:cNvPr id="5" name="Título 4"/>
          <p:cNvSpPr>
            <a:spLocks noGrp="1"/>
          </p:cNvSpPr>
          <p:nvPr>
            <p:ph type="title"/>
          </p:nvPr>
        </p:nvSpPr>
        <p:spPr/>
        <p:txBody>
          <a:bodyPr/>
          <a:lstStyle/>
          <a:p>
            <a:r>
              <a:rPr lang="en-US" dirty="0" err="1"/>
              <a:t>Conceptos</a:t>
            </a:r>
            <a:r>
              <a:rPr lang="en-US" dirty="0"/>
              <a:t> </a:t>
            </a:r>
            <a:r>
              <a:rPr lang="en-US" dirty="0" err="1"/>
              <a:t>Básicos</a:t>
            </a:r>
            <a:endParaRPr lang="es-ES" dirty="0"/>
          </a:p>
        </p:txBody>
      </p:sp>
    </p:spTree>
    <p:extLst>
      <p:ext uri="{BB962C8B-B14F-4D97-AF65-F5344CB8AC3E}">
        <p14:creationId xmlns:p14="http://schemas.microsoft.com/office/powerpoint/2010/main" val="341939634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s-ES_tradnl" sz="3600" dirty="0"/>
              <a:t>Lenguaje de Programación: </a:t>
            </a:r>
            <a:r>
              <a:rPr lang="es-EC" sz="3600" dirty="0"/>
              <a:t>Para comunicarnos con los computadores existen varias alternativas:</a:t>
            </a:r>
          </a:p>
          <a:p>
            <a:pPr lvl="1"/>
            <a:r>
              <a:rPr lang="es-EC" sz="2800" dirty="0"/>
              <a:t>Lenguaje de Máquina (Bits)</a:t>
            </a:r>
          </a:p>
          <a:p>
            <a:pPr lvl="1"/>
            <a:r>
              <a:rPr lang="es-EC" sz="2800" dirty="0"/>
              <a:t>Lenguaje de Bajo Nivel (Ensamblador)</a:t>
            </a:r>
          </a:p>
          <a:p>
            <a:pPr lvl="1"/>
            <a:r>
              <a:rPr lang="es-EC" sz="2800" dirty="0"/>
              <a:t>Lenguaje de Alto Nivel (Python, </a:t>
            </a:r>
            <a:r>
              <a:rPr lang="es-EC" sz="2800" dirty="0" err="1"/>
              <a:t>Scilab</a:t>
            </a:r>
            <a:r>
              <a:rPr lang="es-EC" sz="2800" dirty="0"/>
              <a:t>, C)</a:t>
            </a:r>
          </a:p>
          <a:p>
            <a:pPr marL="342900" lvl="1" indent="0">
              <a:buNone/>
            </a:pPr>
            <a:endParaRPr lang="es-EC" sz="2000" dirty="0"/>
          </a:p>
        </p:txBody>
      </p:sp>
      <p:pic>
        <p:nvPicPr>
          <p:cNvPr id="5" name="Imagen 4"/>
          <p:cNvPicPr>
            <a:picLocks noChangeAspect="1"/>
          </p:cNvPicPr>
          <p:nvPr/>
        </p:nvPicPr>
        <p:blipFill>
          <a:blip r:embed="rId3"/>
          <a:stretch>
            <a:fillRect/>
          </a:stretch>
        </p:blipFill>
        <p:spPr>
          <a:xfrm>
            <a:off x="4891967" y="4298356"/>
            <a:ext cx="7162944" cy="2015767"/>
          </a:xfrm>
          <a:prstGeom prst="rect">
            <a:avLst/>
          </a:prstGeom>
        </p:spPr>
      </p:pic>
      <p:sp>
        <p:nvSpPr>
          <p:cNvPr id="7" name="Título 6"/>
          <p:cNvSpPr>
            <a:spLocks noGrp="1"/>
          </p:cNvSpPr>
          <p:nvPr>
            <p:ph type="title"/>
          </p:nvPr>
        </p:nvSpPr>
        <p:spPr/>
        <p:txBody>
          <a:bodyPr/>
          <a:lstStyle/>
          <a:p>
            <a:r>
              <a:rPr lang="en-US" dirty="0" err="1"/>
              <a:t>Conceptos</a:t>
            </a:r>
            <a:r>
              <a:rPr lang="en-US" dirty="0"/>
              <a:t> </a:t>
            </a:r>
            <a:r>
              <a:rPr lang="en-US" dirty="0" err="1"/>
              <a:t>Básicos</a:t>
            </a:r>
            <a:endParaRPr lang="es-ES" dirty="0"/>
          </a:p>
        </p:txBody>
      </p:sp>
    </p:spTree>
    <p:extLst>
      <p:ext uri="{BB962C8B-B14F-4D97-AF65-F5344CB8AC3E}">
        <p14:creationId xmlns:p14="http://schemas.microsoft.com/office/powerpoint/2010/main" val="380491713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9992" y="2671003"/>
            <a:ext cx="10515600" cy="1325563"/>
          </a:xfrm>
        </p:spPr>
        <p:txBody>
          <a:bodyPr/>
          <a:lstStyle/>
          <a:p>
            <a:pPr algn="ctr"/>
            <a:r>
              <a:rPr lang="en-US" dirty="0" smtClean="0">
                <a:solidFill>
                  <a:srgbClr val="00B0F0"/>
                </a:solidFill>
              </a:rPr>
              <a:t>1.2 </a:t>
            </a:r>
            <a:r>
              <a:rPr lang="en-US" dirty="0" smtClean="0"/>
              <a:t> </a:t>
            </a:r>
            <a:r>
              <a:rPr lang="en-US" dirty="0" err="1" smtClean="0"/>
              <a:t>Interpretadores</a:t>
            </a:r>
            <a:r>
              <a:rPr lang="en-US" dirty="0" smtClean="0"/>
              <a:t> y </a:t>
            </a:r>
            <a:r>
              <a:rPr lang="en-US" dirty="0" err="1" smtClean="0"/>
              <a:t>Compiladores</a:t>
            </a:r>
            <a:endParaRPr lang="en-US" dirty="0"/>
          </a:p>
        </p:txBody>
      </p:sp>
    </p:spTree>
    <p:extLst>
      <p:ext uri="{BB962C8B-B14F-4D97-AF65-F5344CB8AC3E}">
        <p14:creationId xmlns:p14="http://schemas.microsoft.com/office/powerpoint/2010/main" val="126141441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Interpretadores</a:t>
            </a:r>
            <a:r>
              <a:rPr lang="en-US" dirty="0"/>
              <a:t> y </a:t>
            </a:r>
            <a:r>
              <a:rPr lang="en-US" dirty="0" err="1"/>
              <a:t>Compiladores</a:t>
            </a:r>
            <a:endParaRPr lang="en-US" dirty="0"/>
          </a:p>
        </p:txBody>
      </p:sp>
      <p:sp>
        <p:nvSpPr>
          <p:cNvPr id="3" name="Content Placeholder 2"/>
          <p:cNvSpPr>
            <a:spLocks noGrp="1"/>
          </p:cNvSpPr>
          <p:nvPr>
            <p:ph idx="1"/>
          </p:nvPr>
        </p:nvSpPr>
        <p:spPr>
          <a:xfrm>
            <a:off x="838199" y="1825625"/>
            <a:ext cx="10728961" cy="4351338"/>
          </a:xfrm>
        </p:spPr>
        <p:txBody>
          <a:bodyPr>
            <a:normAutofit/>
          </a:bodyPr>
          <a:lstStyle/>
          <a:p>
            <a:r>
              <a:rPr lang="es-ES_tradnl" sz="3200" dirty="0"/>
              <a:t>El paso de traducción de lenguaje natural a lenguaje de máquina debe ocurrir en algún momento.</a:t>
            </a:r>
          </a:p>
          <a:p>
            <a:r>
              <a:rPr lang="es-ES_tradnl" sz="3200" dirty="0"/>
              <a:t>Dependiendo de cuando, se llama:</a:t>
            </a:r>
          </a:p>
          <a:p>
            <a:pPr lvl="1"/>
            <a:r>
              <a:rPr lang="es-ES_tradnl" sz="3200" b="1" dirty="0"/>
              <a:t>Interpretación</a:t>
            </a:r>
            <a:r>
              <a:rPr lang="es-ES_tradnl" sz="3200" dirty="0"/>
              <a:t>: Cada vez que se ejecuta el programa, durante la ejecución</a:t>
            </a:r>
            <a:r>
              <a:rPr lang="es-ES_tradnl" sz="3200" dirty="0" smtClean="0"/>
              <a:t>.</a:t>
            </a:r>
            <a:endParaRPr lang="es-ES_tradnl" sz="3200" b="1" dirty="0" smtClean="0"/>
          </a:p>
          <a:p>
            <a:pPr lvl="1"/>
            <a:r>
              <a:rPr lang="es-ES_tradnl" sz="3200" b="1" dirty="0" smtClean="0"/>
              <a:t>Compilación</a:t>
            </a:r>
            <a:r>
              <a:rPr lang="es-ES_tradnl" sz="3200" dirty="0"/>
              <a:t>: Una sola vez, al terminar de escribir el programa.</a:t>
            </a:r>
          </a:p>
          <a:p>
            <a:r>
              <a:rPr lang="es-ES_tradnl" sz="3200" dirty="0" smtClean="0"/>
              <a:t>Ambas </a:t>
            </a:r>
            <a:r>
              <a:rPr lang="es-ES_tradnl" sz="3200" dirty="0"/>
              <a:t>estrategias tienen ventajas y desventajas.</a:t>
            </a:r>
          </a:p>
        </p:txBody>
      </p:sp>
    </p:spTree>
    <p:extLst>
      <p:ext uri="{BB962C8B-B14F-4D97-AF65-F5344CB8AC3E}">
        <p14:creationId xmlns:p14="http://schemas.microsoft.com/office/powerpoint/2010/main" val="396667528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Interpretadores</a:t>
            </a:r>
            <a:r>
              <a:rPr lang="en-US" dirty="0"/>
              <a:t> y </a:t>
            </a:r>
            <a:r>
              <a:rPr lang="en-US" dirty="0" err="1"/>
              <a:t>Compiladores</a:t>
            </a:r>
            <a:endParaRPr lang="en-US" dirty="0"/>
          </a:p>
        </p:txBody>
      </p:sp>
      <p:sp>
        <p:nvSpPr>
          <p:cNvPr id="3" name="Content Placeholder 2"/>
          <p:cNvSpPr>
            <a:spLocks noGrp="1"/>
          </p:cNvSpPr>
          <p:nvPr>
            <p:ph idx="1"/>
          </p:nvPr>
        </p:nvSpPr>
        <p:spPr>
          <a:xfrm>
            <a:off x="320041" y="1825625"/>
            <a:ext cx="5775960" cy="4351338"/>
          </a:xfrm>
        </p:spPr>
        <p:style>
          <a:lnRef idx="2">
            <a:schemeClr val="accent2"/>
          </a:lnRef>
          <a:fillRef idx="1">
            <a:schemeClr val="lt1"/>
          </a:fillRef>
          <a:effectRef idx="0">
            <a:schemeClr val="accent2"/>
          </a:effectRef>
          <a:fontRef idx="minor">
            <a:schemeClr val="dk1"/>
          </a:fontRef>
        </p:style>
        <p:txBody>
          <a:bodyPr>
            <a:normAutofit/>
          </a:bodyPr>
          <a:lstStyle/>
          <a:p>
            <a:pPr marL="0" indent="0" algn="ctr">
              <a:buNone/>
            </a:pPr>
            <a:r>
              <a:rPr lang="es-ES_tradnl" sz="2400" b="1" dirty="0"/>
              <a:t>Interpretador</a:t>
            </a:r>
          </a:p>
          <a:p>
            <a:pPr marL="0" indent="0">
              <a:buNone/>
            </a:pPr>
            <a:endParaRPr lang="es-ES_tradnl" sz="2400" dirty="0"/>
          </a:p>
          <a:p>
            <a:r>
              <a:rPr lang="es-ES_tradnl" dirty="0"/>
              <a:t>Puede ejecutarse en el momento a pesar de que existan errores.</a:t>
            </a:r>
          </a:p>
          <a:p>
            <a:r>
              <a:rPr lang="es-ES_tradnl" dirty="0"/>
              <a:t>Permite depurar el programa m</a:t>
            </a:r>
            <a:r>
              <a:rPr lang="en-US" dirty="0" err="1"/>
              <a:t>ás</a:t>
            </a:r>
            <a:r>
              <a:rPr lang="en-US" dirty="0"/>
              <a:t> </a:t>
            </a:r>
            <a:r>
              <a:rPr lang="en-US" dirty="0" err="1"/>
              <a:t>eficientemente</a:t>
            </a:r>
            <a:r>
              <a:rPr lang="en-US" dirty="0"/>
              <a:t>. </a:t>
            </a:r>
          </a:p>
          <a:p>
            <a:r>
              <a:rPr lang="en-US" dirty="0" err="1"/>
              <a:t>Comienza</a:t>
            </a:r>
            <a:r>
              <a:rPr lang="en-US" dirty="0"/>
              <a:t> a </a:t>
            </a:r>
            <a:r>
              <a:rPr lang="en-US" dirty="0" err="1"/>
              <a:t>ejecutarse</a:t>
            </a:r>
            <a:r>
              <a:rPr lang="en-US" dirty="0"/>
              <a:t> con mayor </a:t>
            </a:r>
            <a:r>
              <a:rPr lang="en-US" dirty="0" err="1"/>
              <a:t>rapidez</a:t>
            </a:r>
            <a:r>
              <a:rPr lang="en-US" dirty="0"/>
              <a:t>.</a:t>
            </a:r>
          </a:p>
          <a:p>
            <a:pPr lvl="1"/>
            <a:r>
              <a:rPr lang="en-US" b="1" dirty="0" err="1"/>
              <a:t>Por</a:t>
            </a:r>
            <a:r>
              <a:rPr lang="en-US" b="1" dirty="0"/>
              <a:t> </a:t>
            </a:r>
            <a:r>
              <a:rPr lang="en-US" b="1" dirty="0" err="1"/>
              <a:t>qué</a:t>
            </a:r>
            <a:r>
              <a:rPr lang="en-US" b="1" dirty="0"/>
              <a:t>?</a:t>
            </a:r>
            <a:endParaRPr lang="es-ES_tradnl" b="1" dirty="0"/>
          </a:p>
        </p:txBody>
      </p:sp>
      <p:sp>
        <p:nvSpPr>
          <p:cNvPr id="4" name="Content Placeholder 2"/>
          <p:cNvSpPr txBox="1">
            <a:spLocks/>
          </p:cNvSpPr>
          <p:nvPr/>
        </p:nvSpPr>
        <p:spPr>
          <a:xfrm>
            <a:off x="6423660" y="1840865"/>
            <a:ext cx="5585461" cy="4351338"/>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B0F0"/>
              </a:buClr>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00B0F0"/>
              </a:buClr>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00B0F0"/>
              </a:buClr>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00B0F0"/>
              </a:buClr>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00B0F0"/>
              </a:buClr>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 typeface="Arial"/>
              <a:buNone/>
            </a:pPr>
            <a:r>
              <a:rPr lang="es-ES_tradnl" sz="2400" b="1" dirty="0"/>
              <a:t>Compilador</a:t>
            </a:r>
          </a:p>
          <a:p>
            <a:pPr marL="0" indent="0">
              <a:buFont typeface="Arial"/>
              <a:buNone/>
            </a:pPr>
            <a:endParaRPr lang="es-ES_tradnl" sz="2400" dirty="0"/>
          </a:p>
          <a:p>
            <a:r>
              <a:rPr lang="es-ES_tradnl" dirty="0"/>
              <a:t>Se ejecuta mucho m</a:t>
            </a:r>
            <a:r>
              <a:rPr lang="en-US" dirty="0" err="1"/>
              <a:t>ás</a:t>
            </a:r>
            <a:r>
              <a:rPr lang="en-US" dirty="0"/>
              <a:t> </a:t>
            </a:r>
            <a:r>
              <a:rPr lang="en-US" dirty="0" err="1"/>
              <a:t>rápido</a:t>
            </a:r>
            <a:r>
              <a:rPr lang="en-US" dirty="0"/>
              <a:t>.</a:t>
            </a:r>
          </a:p>
          <a:p>
            <a:r>
              <a:rPr lang="en-US" dirty="0" err="1"/>
              <a:t>Verifica</a:t>
            </a:r>
            <a:r>
              <a:rPr lang="en-US" dirty="0"/>
              <a:t> la </a:t>
            </a:r>
            <a:r>
              <a:rPr lang="en-US" dirty="0" err="1"/>
              <a:t>sintáxis</a:t>
            </a:r>
            <a:r>
              <a:rPr lang="en-US" dirty="0"/>
              <a:t> de </a:t>
            </a:r>
            <a:r>
              <a:rPr lang="en-US" dirty="0" err="1"/>
              <a:t>todo</a:t>
            </a:r>
            <a:r>
              <a:rPr lang="en-US" dirty="0"/>
              <a:t> el </a:t>
            </a:r>
            <a:r>
              <a:rPr lang="en-US" dirty="0" err="1"/>
              <a:t>programa</a:t>
            </a:r>
            <a:r>
              <a:rPr lang="en-US" dirty="0"/>
              <a:t> </a:t>
            </a:r>
            <a:r>
              <a:rPr lang="en-US" dirty="0" err="1"/>
              <a:t>desde</a:t>
            </a:r>
            <a:r>
              <a:rPr lang="en-US" dirty="0"/>
              <a:t> el principio.</a:t>
            </a:r>
            <a:endParaRPr lang="es-ES_tradnl" dirty="0"/>
          </a:p>
        </p:txBody>
      </p:sp>
      <p:pic>
        <p:nvPicPr>
          <p:cNvPr id="7" name="Imagen 6"/>
          <p:cNvPicPr>
            <a:picLocks noChangeAspect="1"/>
          </p:cNvPicPr>
          <p:nvPr/>
        </p:nvPicPr>
        <p:blipFill>
          <a:blip r:embed="rId3"/>
          <a:stretch>
            <a:fillRect/>
          </a:stretch>
        </p:blipFill>
        <p:spPr>
          <a:xfrm>
            <a:off x="6540607" y="2454862"/>
            <a:ext cx="5243989" cy="3123343"/>
          </a:xfrm>
          <a:prstGeom prst="rect">
            <a:avLst/>
          </a:prstGeom>
        </p:spPr>
      </p:pic>
      <p:pic>
        <p:nvPicPr>
          <p:cNvPr id="9" name="Imagen 8"/>
          <p:cNvPicPr>
            <a:picLocks noChangeAspect="1"/>
          </p:cNvPicPr>
          <p:nvPr/>
        </p:nvPicPr>
        <p:blipFill>
          <a:blip r:embed="rId4"/>
          <a:stretch>
            <a:fillRect/>
          </a:stretch>
        </p:blipFill>
        <p:spPr>
          <a:xfrm>
            <a:off x="433221" y="2607833"/>
            <a:ext cx="5280660" cy="3111818"/>
          </a:xfrm>
          <a:prstGeom prst="rect">
            <a:avLst/>
          </a:prstGeom>
        </p:spPr>
      </p:pic>
    </p:spTree>
    <p:extLst>
      <p:ext uri="{BB962C8B-B14F-4D97-AF65-F5344CB8AC3E}">
        <p14:creationId xmlns:p14="http://schemas.microsoft.com/office/powerpoint/2010/main" val="21324639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9992" y="2671003"/>
            <a:ext cx="10515600" cy="1325563"/>
          </a:xfrm>
        </p:spPr>
        <p:txBody>
          <a:bodyPr/>
          <a:lstStyle/>
          <a:p>
            <a:pPr algn="ctr"/>
            <a:r>
              <a:rPr lang="en-US" dirty="0" smtClean="0">
                <a:solidFill>
                  <a:srgbClr val="00B0F0"/>
                </a:solidFill>
              </a:rPr>
              <a:t>1.3 </a:t>
            </a:r>
            <a:r>
              <a:rPr lang="en-US" dirty="0" smtClean="0"/>
              <a:t> </a:t>
            </a:r>
            <a:r>
              <a:rPr lang="en-US" dirty="0" err="1" smtClean="0"/>
              <a:t>Introducción</a:t>
            </a:r>
            <a:r>
              <a:rPr lang="en-US" dirty="0" smtClean="0"/>
              <a:t> a </a:t>
            </a:r>
            <a:r>
              <a:rPr lang="en-US" dirty="0" err="1" smtClean="0"/>
              <a:t>Pyhton</a:t>
            </a:r>
            <a:endParaRPr lang="en-US" dirty="0"/>
          </a:p>
        </p:txBody>
      </p:sp>
    </p:spTree>
    <p:extLst>
      <p:ext uri="{BB962C8B-B14F-4D97-AF65-F5344CB8AC3E}">
        <p14:creationId xmlns:p14="http://schemas.microsoft.com/office/powerpoint/2010/main" val="21920961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2553"/>
            <a:ext cx="10515600" cy="1325563"/>
          </a:xfrm>
        </p:spPr>
        <p:txBody>
          <a:bodyPr/>
          <a:lstStyle/>
          <a:p>
            <a:r>
              <a:rPr lang="en-US" dirty="0" smtClean="0"/>
              <a:t>Python</a:t>
            </a:r>
            <a:endParaRPr lang="en-US" dirty="0"/>
          </a:p>
        </p:txBody>
      </p:sp>
      <p:sp>
        <p:nvSpPr>
          <p:cNvPr id="3" name="Content Placeholder 2"/>
          <p:cNvSpPr>
            <a:spLocks noGrp="1"/>
          </p:cNvSpPr>
          <p:nvPr>
            <p:ph idx="1"/>
          </p:nvPr>
        </p:nvSpPr>
        <p:spPr>
          <a:xfrm>
            <a:off x="838199" y="1698624"/>
            <a:ext cx="10728961" cy="4351338"/>
          </a:xfrm>
        </p:spPr>
        <p:txBody>
          <a:bodyPr>
            <a:normAutofit/>
          </a:bodyPr>
          <a:lstStyle/>
          <a:p>
            <a:r>
              <a:rPr lang="es-ES_tradnl" sz="3200" dirty="0" err="1" smtClean="0"/>
              <a:t>Python</a:t>
            </a:r>
            <a:r>
              <a:rPr lang="es-ES_tradnl" sz="3200" dirty="0" smtClean="0"/>
              <a:t> apareció en 1991</a:t>
            </a:r>
          </a:p>
          <a:p>
            <a:r>
              <a:rPr lang="es-ES_tradnl" sz="3200" dirty="0" err="1" smtClean="0"/>
              <a:t>Python</a:t>
            </a:r>
            <a:r>
              <a:rPr lang="es-ES_tradnl" sz="3200" dirty="0" smtClean="0"/>
              <a:t> se ha convertido en uno de los lenguajes más importantes y usados para Data </a:t>
            </a:r>
            <a:r>
              <a:rPr lang="es-ES_tradnl" sz="3200" dirty="0" err="1" smtClean="0"/>
              <a:t>science</a:t>
            </a:r>
            <a:r>
              <a:rPr lang="es-ES_tradnl" sz="3200" dirty="0" smtClean="0"/>
              <a:t>, aprendizaje de máquina y desarrollo de software en general tanto para la academia como para la industria.</a:t>
            </a:r>
          </a:p>
          <a:p>
            <a:r>
              <a:rPr lang="es-ES_tradnl" sz="3200" dirty="0" smtClean="0"/>
              <a:t>Parte del éxito de </a:t>
            </a:r>
            <a:r>
              <a:rPr lang="es-ES_tradnl" sz="3200" dirty="0" err="1" smtClean="0"/>
              <a:t>python</a:t>
            </a:r>
            <a:r>
              <a:rPr lang="es-ES_tradnl" sz="3200" dirty="0" smtClean="0"/>
              <a:t> es que se integra fácilmente con C, C++ y FORTRAN </a:t>
            </a:r>
            <a:r>
              <a:rPr lang="es-ES_tradnl" sz="3200" dirty="0" err="1" smtClean="0"/>
              <a:t>code</a:t>
            </a:r>
            <a:r>
              <a:rPr lang="es-ES_tradnl" sz="3200" dirty="0" smtClean="0"/>
              <a:t>.</a:t>
            </a:r>
          </a:p>
          <a:p>
            <a:r>
              <a:rPr lang="es-ES_tradnl" sz="3200" dirty="0" err="1" smtClean="0"/>
              <a:t>Python</a:t>
            </a:r>
            <a:r>
              <a:rPr lang="es-ES_tradnl" sz="3200" dirty="0" smtClean="0"/>
              <a:t> es un lenguaje de programación por interpretador</a:t>
            </a:r>
            <a:endParaRPr lang="es-ES_tradnl" sz="3200" dirty="0"/>
          </a:p>
        </p:txBody>
      </p:sp>
    </p:spTree>
    <p:extLst>
      <p:ext uri="{BB962C8B-B14F-4D97-AF65-F5344CB8AC3E}">
        <p14:creationId xmlns:p14="http://schemas.microsoft.com/office/powerpoint/2010/main" val="1469325791"/>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2553"/>
            <a:ext cx="10515600" cy="1325563"/>
          </a:xfrm>
        </p:spPr>
        <p:txBody>
          <a:bodyPr/>
          <a:lstStyle/>
          <a:p>
            <a:r>
              <a:rPr lang="en-US" dirty="0" smtClean="0"/>
              <a:t>Python</a:t>
            </a:r>
            <a:endParaRPr lang="en-US" dirty="0"/>
          </a:p>
        </p:txBody>
      </p:sp>
      <p:sp>
        <p:nvSpPr>
          <p:cNvPr id="3" name="Content Placeholder 2"/>
          <p:cNvSpPr>
            <a:spLocks noGrp="1"/>
          </p:cNvSpPr>
          <p:nvPr>
            <p:ph idx="1"/>
          </p:nvPr>
        </p:nvSpPr>
        <p:spPr>
          <a:xfrm>
            <a:off x="838199" y="1698624"/>
            <a:ext cx="10728961" cy="4351338"/>
          </a:xfrm>
        </p:spPr>
        <p:txBody>
          <a:bodyPr>
            <a:normAutofit/>
          </a:bodyPr>
          <a:lstStyle/>
          <a:p>
            <a:r>
              <a:rPr lang="es-ES_tradnl" sz="3200" dirty="0" smtClean="0"/>
              <a:t>Es multiplataforma (</a:t>
            </a:r>
            <a:r>
              <a:rPr lang="es-ES_tradnl" sz="3200" dirty="0" err="1" smtClean="0"/>
              <a:t>windows</a:t>
            </a:r>
            <a:r>
              <a:rPr lang="es-ES_tradnl" sz="3200" dirty="0" smtClean="0"/>
              <a:t>, </a:t>
            </a:r>
            <a:r>
              <a:rPr lang="es-ES_tradnl" sz="3200" dirty="0" err="1" smtClean="0"/>
              <a:t>MacOS</a:t>
            </a:r>
            <a:r>
              <a:rPr lang="es-ES_tradnl" sz="3200" dirty="0" smtClean="0"/>
              <a:t> y Linux)</a:t>
            </a:r>
          </a:p>
          <a:p>
            <a:r>
              <a:rPr lang="es-ES_tradnl" sz="3200" dirty="0" smtClean="0"/>
              <a:t>Lenguaje de alto nivel </a:t>
            </a:r>
            <a:r>
              <a:rPr lang="mr-IN" sz="3200" dirty="0" smtClean="0"/>
              <a:t>–</a:t>
            </a:r>
            <a:r>
              <a:rPr lang="es-ES_tradnl" sz="3200" dirty="0" smtClean="0"/>
              <a:t> conveniente para un desarrollo rápido de código</a:t>
            </a:r>
          </a:p>
          <a:p>
            <a:r>
              <a:rPr lang="es-ES_tradnl" sz="3200" dirty="0" smtClean="0"/>
              <a:t>Posee magnificas librerías (</a:t>
            </a:r>
            <a:r>
              <a:rPr lang="es-ES_tradnl" sz="3200" dirty="0" err="1" smtClean="0"/>
              <a:t>NumPy</a:t>
            </a:r>
            <a:r>
              <a:rPr lang="es-ES_tradnl" sz="3200" dirty="0" smtClean="0"/>
              <a:t>, </a:t>
            </a:r>
            <a:r>
              <a:rPr lang="es-ES_tradnl" sz="3200" dirty="0" err="1" smtClean="0"/>
              <a:t>SciPy</a:t>
            </a:r>
            <a:r>
              <a:rPr lang="es-ES_tradnl" sz="3200" dirty="0" smtClean="0"/>
              <a:t>, </a:t>
            </a:r>
            <a:r>
              <a:rPr lang="es-ES_tradnl" sz="3200" dirty="0" err="1" smtClean="0"/>
              <a:t>scikit-learn</a:t>
            </a:r>
            <a:r>
              <a:rPr lang="es-ES_tradnl" sz="3200" dirty="0" smtClean="0"/>
              <a:t>, pandas, </a:t>
            </a:r>
            <a:r>
              <a:rPr lang="es-ES_tradnl" sz="3200" dirty="0" err="1" smtClean="0"/>
              <a:t>Ipython</a:t>
            </a:r>
            <a:r>
              <a:rPr lang="es-ES_tradnl" sz="3200" dirty="0" smtClean="0"/>
              <a:t>, </a:t>
            </a:r>
            <a:r>
              <a:rPr lang="es-ES_tradnl" sz="3200" dirty="0" err="1" smtClean="0"/>
              <a:t>matplotlib</a:t>
            </a:r>
            <a:r>
              <a:rPr lang="es-ES_tradnl" sz="3200" dirty="0" smtClean="0"/>
              <a:t>, </a:t>
            </a:r>
            <a:r>
              <a:rPr lang="es-ES_tradnl" sz="3200" dirty="0" err="1" smtClean="0"/>
              <a:t>pulp</a:t>
            </a:r>
            <a:r>
              <a:rPr lang="es-ES_tradnl" sz="3200" dirty="0" smtClean="0"/>
              <a:t> </a:t>
            </a:r>
            <a:r>
              <a:rPr lang="es-ES_tradnl" sz="3200" dirty="0" err="1" smtClean="0"/>
              <a:t>etc</a:t>
            </a:r>
            <a:r>
              <a:rPr lang="es-ES_tradnl" sz="3200" dirty="0" smtClean="0"/>
              <a:t>)</a:t>
            </a:r>
          </a:p>
          <a:p>
            <a:r>
              <a:rPr lang="es-ES_tradnl" sz="3200" dirty="0" smtClean="0"/>
              <a:t>Comunidad grande y activa (</a:t>
            </a:r>
            <a:r>
              <a:rPr lang="es-ES_tradnl" sz="3200" dirty="0" err="1" smtClean="0"/>
              <a:t>PyCon</a:t>
            </a:r>
            <a:r>
              <a:rPr lang="es-ES_tradnl" sz="3200" dirty="0" smtClean="0"/>
              <a:t>, </a:t>
            </a:r>
            <a:r>
              <a:rPr lang="es-ES_tradnl" sz="3200" dirty="0" err="1" smtClean="0"/>
              <a:t>SciPy</a:t>
            </a:r>
            <a:r>
              <a:rPr lang="es-ES_tradnl" sz="3200" dirty="0" smtClean="0"/>
              <a:t>, </a:t>
            </a:r>
            <a:r>
              <a:rPr lang="es-ES_tradnl" sz="3200" dirty="0" err="1" smtClean="0"/>
              <a:t>EuroPython</a:t>
            </a:r>
            <a:r>
              <a:rPr lang="es-ES_tradnl" sz="3200" dirty="0" smtClean="0"/>
              <a:t>, </a:t>
            </a:r>
            <a:r>
              <a:rPr lang="es-ES_tradnl" sz="3200" dirty="0" err="1" smtClean="0"/>
              <a:t>PyData</a:t>
            </a:r>
            <a:r>
              <a:rPr lang="es-ES_tradnl" sz="3200" dirty="0" smtClean="0"/>
              <a:t>)</a:t>
            </a:r>
          </a:p>
          <a:p>
            <a:endParaRPr lang="es-ES_tradnl" sz="3200" dirty="0"/>
          </a:p>
        </p:txBody>
      </p:sp>
    </p:spTree>
    <p:extLst>
      <p:ext uri="{BB962C8B-B14F-4D97-AF65-F5344CB8AC3E}">
        <p14:creationId xmlns:p14="http://schemas.microsoft.com/office/powerpoint/2010/main" val="121226613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smtClean="0"/>
              <a:t>Código de Honor</a:t>
            </a:r>
            <a:endParaRPr lang="es-ES_tradnl" dirty="0"/>
          </a:p>
        </p:txBody>
      </p:sp>
      <p:sp>
        <p:nvSpPr>
          <p:cNvPr id="3" name="Content Placeholder 2"/>
          <p:cNvSpPr>
            <a:spLocks noGrp="1"/>
          </p:cNvSpPr>
          <p:nvPr>
            <p:ph idx="1"/>
          </p:nvPr>
        </p:nvSpPr>
        <p:spPr/>
        <p:txBody>
          <a:bodyPr/>
          <a:lstStyle/>
          <a:p>
            <a:r>
              <a:rPr lang="es-ES_tradnl" dirty="0"/>
              <a:t>Ser honesto: no copiar, </a:t>
            </a:r>
            <a:r>
              <a:rPr lang="es-ES_tradnl" dirty="0" smtClean="0"/>
              <a:t>plagiar</a:t>
            </a:r>
            <a:r>
              <a:rPr lang="es-ES_tradnl" dirty="0"/>
              <a:t> </a:t>
            </a:r>
            <a:r>
              <a:rPr lang="es-ES_tradnl" dirty="0" smtClean="0"/>
              <a:t>ni mentir en </a:t>
            </a:r>
            <a:r>
              <a:rPr lang="es-ES_tradnl" dirty="0"/>
              <a:t>ninguna forma</a:t>
            </a:r>
            <a:r>
              <a:rPr lang="es-ES_tradnl" dirty="0" smtClean="0"/>
              <a:t>.</a:t>
            </a:r>
          </a:p>
          <a:p>
            <a:r>
              <a:rPr lang="es-ES_tradnl" dirty="0" smtClean="0"/>
              <a:t>Está prohibido llorar.</a:t>
            </a:r>
          </a:p>
          <a:p>
            <a:pPr marL="0" indent="0">
              <a:buNone/>
            </a:pPr>
            <a:endParaRPr lang="es-ES_tradnl" dirty="0"/>
          </a:p>
        </p:txBody>
      </p:sp>
      <p:pic>
        <p:nvPicPr>
          <p:cNvPr id="4" name="Picture 3" descr="2969095.jpg"/>
          <p:cNvPicPr>
            <a:picLocks noChangeAspect="1"/>
          </p:cNvPicPr>
          <p:nvPr/>
        </p:nvPicPr>
        <p:blipFill rotWithShape="1">
          <a:blip r:embed="rId2">
            <a:extLst>
              <a:ext uri="{28A0092B-C50C-407E-A947-70E740481C1C}">
                <a14:useLocalDpi xmlns:a14="http://schemas.microsoft.com/office/drawing/2010/main" val="0"/>
              </a:ext>
            </a:extLst>
          </a:blip>
          <a:srcRect b="3496"/>
          <a:stretch/>
        </p:blipFill>
        <p:spPr>
          <a:xfrm>
            <a:off x="1714623" y="3028443"/>
            <a:ext cx="3262579" cy="3148519"/>
          </a:xfrm>
          <a:prstGeom prst="rect">
            <a:avLst/>
          </a:prstGeom>
        </p:spPr>
      </p:pic>
      <p:sp>
        <p:nvSpPr>
          <p:cNvPr id="5" name="TextBox 4"/>
          <p:cNvSpPr txBox="1"/>
          <p:nvPr/>
        </p:nvSpPr>
        <p:spPr>
          <a:xfrm>
            <a:off x="6110144" y="3371218"/>
            <a:ext cx="4093413" cy="1107996"/>
          </a:xfrm>
          <a:prstGeom prst="rect">
            <a:avLst/>
          </a:prstGeom>
          <a:noFill/>
        </p:spPr>
        <p:txBody>
          <a:bodyPr wrap="none" rtlCol="0">
            <a:spAutoFit/>
          </a:bodyPr>
          <a:lstStyle/>
          <a:p>
            <a:r>
              <a:rPr lang="es-ES_tradnl" sz="6600" dirty="0" smtClean="0">
                <a:solidFill>
                  <a:srgbClr val="FF0000"/>
                </a:solidFill>
              </a:rPr>
              <a:t>NOOOOOO</a:t>
            </a:r>
            <a:endParaRPr lang="es-ES_tradnl" sz="2800" dirty="0">
              <a:solidFill>
                <a:srgbClr val="FF0000"/>
              </a:solidFill>
            </a:endParaRPr>
          </a:p>
        </p:txBody>
      </p:sp>
    </p:spTree>
    <p:extLst>
      <p:ext uri="{BB962C8B-B14F-4D97-AF65-F5344CB8AC3E}">
        <p14:creationId xmlns:p14="http://schemas.microsoft.com/office/powerpoint/2010/main" val="98154298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9992" y="2671003"/>
            <a:ext cx="10515600" cy="1325563"/>
          </a:xfrm>
        </p:spPr>
        <p:txBody>
          <a:bodyPr/>
          <a:lstStyle/>
          <a:p>
            <a:pPr algn="ctr"/>
            <a:r>
              <a:rPr lang="en-US" dirty="0" smtClean="0">
                <a:solidFill>
                  <a:srgbClr val="00B0F0"/>
                </a:solidFill>
              </a:rPr>
              <a:t>1.4 </a:t>
            </a:r>
            <a:r>
              <a:rPr lang="en-US" dirty="0" smtClean="0"/>
              <a:t> </a:t>
            </a:r>
            <a:r>
              <a:rPr lang="en-US" dirty="0" err="1"/>
              <a:t>Ambientes</a:t>
            </a:r>
            <a:r>
              <a:rPr lang="en-US" dirty="0"/>
              <a:t> de </a:t>
            </a:r>
            <a:r>
              <a:rPr lang="en-US" dirty="0" err="1"/>
              <a:t>Programación</a:t>
            </a:r>
            <a:endParaRPr lang="en-US" dirty="0"/>
          </a:p>
        </p:txBody>
      </p:sp>
    </p:spTree>
    <p:extLst>
      <p:ext uri="{BB962C8B-B14F-4D97-AF65-F5344CB8AC3E}">
        <p14:creationId xmlns:p14="http://schemas.microsoft.com/office/powerpoint/2010/main" val="308697458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p:cNvSpPr>
            <a:spLocks noGrp="1"/>
          </p:cNvSpPr>
          <p:nvPr>
            <p:ph type="title"/>
          </p:nvPr>
        </p:nvSpPr>
        <p:spPr>
          <a:xfrm>
            <a:off x="838200" y="365125"/>
            <a:ext cx="10515600" cy="1325563"/>
          </a:xfrm>
        </p:spPr>
        <p:txBody>
          <a:bodyPr/>
          <a:lstStyle/>
          <a:p>
            <a:r>
              <a:rPr lang="en-US" dirty="0" err="1"/>
              <a:t>Ambientes</a:t>
            </a:r>
            <a:r>
              <a:rPr lang="en-US" dirty="0"/>
              <a:t> de </a:t>
            </a:r>
            <a:r>
              <a:rPr lang="en-US" dirty="0" err="1" smtClean="0"/>
              <a:t>Programación</a:t>
            </a:r>
            <a:r>
              <a:rPr lang="en-US" dirty="0" smtClean="0"/>
              <a:t> (IDE)</a:t>
            </a:r>
            <a:endParaRPr lang="en-US" dirty="0"/>
          </a:p>
        </p:txBody>
      </p:sp>
      <p:sp>
        <p:nvSpPr>
          <p:cNvPr id="24" name="Content Placeholder 2"/>
          <p:cNvSpPr>
            <a:spLocks noGrp="1"/>
          </p:cNvSpPr>
          <p:nvPr>
            <p:ph idx="1"/>
          </p:nvPr>
        </p:nvSpPr>
        <p:spPr>
          <a:xfrm>
            <a:off x="838199" y="1698624"/>
            <a:ext cx="10728961" cy="3417662"/>
          </a:xfrm>
        </p:spPr>
        <p:txBody>
          <a:bodyPr>
            <a:normAutofit/>
          </a:bodyPr>
          <a:lstStyle/>
          <a:p>
            <a:r>
              <a:rPr lang="es-ES_tradnl" sz="3200" dirty="0" err="1"/>
              <a:t>PyDev</a:t>
            </a:r>
            <a:r>
              <a:rPr lang="es-ES_tradnl" sz="3200" dirty="0"/>
              <a:t> (free), </a:t>
            </a:r>
            <a:r>
              <a:rPr lang="es-ES_tradnl" sz="3200" dirty="0" err="1"/>
              <a:t>an</a:t>
            </a:r>
            <a:r>
              <a:rPr lang="es-ES_tradnl" sz="3200" dirty="0"/>
              <a:t> IDE </a:t>
            </a:r>
            <a:r>
              <a:rPr lang="es-ES_tradnl" sz="3200" dirty="0" err="1"/>
              <a:t>built</a:t>
            </a:r>
            <a:r>
              <a:rPr lang="es-ES_tradnl" sz="3200" dirty="0"/>
              <a:t> </a:t>
            </a:r>
            <a:r>
              <a:rPr lang="es-ES_tradnl" sz="3200" dirty="0" err="1"/>
              <a:t>on</a:t>
            </a:r>
            <a:r>
              <a:rPr lang="es-ES_tradnl" sz="3200" dirty="0"/>
              <a:t> </a:t>
            </a:r>
            <a:r>
              <a:rPr lang="es-ES_tradnl" sz="3200" dirty="0" err="1"/>
              <a:t>the</a:t>
            </a:r>
            <a:r>
              <a:rPr lang="es-ES_tradnl" sz="3200" dirty="0"/>
              <a:t> Eclipse </a:t>
            </a:r>
            <a:r>
              <a:rPr lang="es-ES_tradnl" sz="3200" dirty="0" err="1"/>
              <a:t>platform</a:t>
            </a:r>
            <a:endParaRPr lang="es-ES_tradnl" sz="3200" dirty="0"/>
          </a:p>
          <a:p>
            <a:r>
              <a:rPr lang="es-ES_tradnl" sz="3200" dirty="0" err="1"/>
              <a:t>PyCharm</a:t>
            </a:r>
            <a:r>
              <a:rPr lang="es-ES_tradnl" sz="3200" dirty="0"/>
              <a:t> </a:t>
            </a:r>
            <a:r>
              <a:rPr lang="es-ES_tradnl" sz="3200" dirty="0" err="1"/>
              <a:t>from</a:t>
            </a:r>
            <a:r>
              <a:rPr lang="es-ES_tradnl" sz="3200" dirty="0"/>
              <a:t> </a:t>
            </a:r>
            <a:r>
              <a:rPr lang="es-ES_tradnl" sz="3200" dirty="0" err="1"/>
              <a:t>JetBrains</a:t>
            </a:r>
            <a:r>
              <a:rPr lang="es-ES_tradnl" sz="3200" dirty="0"/>
              <a:t> (</a:t>
            </a:r>
            <a:r>
              <a:rPr lang="es-ES_tradnl" sz="3200" dirty="0" err="1"/>
              <a:t>subscription-based</a:t>
            </a:r>
            <a:r>
              <a:rPr lang="es-ES_tradnl" sz="3200" dirty="0"/>
              <a:t> </a:t>
            </a:r>
            <a:r>
              <a:rPr lang="es-ES_tradnl" sz="3200" dirty="0" err="1"/>
              <a:t>for</a:t>
            </a:r>
            <a:r>
              <a:rPr lang="es-ES_tradnl" sz="3200" dirty="0"/>
              <a:t> </a:t>
            </a:r>
            <a:r>
              <a:rPr lang="es-ES_tradnl" sz="3200" dirty="0" err="1"/>
              <a:t>commercial</a:t>
            </a:r>
            <a:r>
              <a:rPr lang="es-ES_tradnl" sz="3200" dirty="0"/>
              <a:t> </a:t>
            </a:r>
            <a:r>
              <a:rPr lang="es-ES_tradnl" sz="3200" dirty="0" err="1"/>
              <a:t>users</a:t>
            </a:r>
            <a:r>
              <a:rPr lang="es-ES_tradnl" sz="3200" dirty="0"/>
              <a:t>, free </a:t>
            </a:r>
            <a:r>
              <a:rPr lang="es-ES_tradnl" sz="3200" dirty="0" err="1"/>
              <a:t>for</a:t>
            </a:r>
            <a:r>
              <a:rPr lang="es-ES_tradnl" sz="3200" dirty="0"/>
              <a:t> </a:t>
            </a:r>
            <a:r>
              <a:rPr lang="es-ES_tradnl" sz="3200" dirty="0" smtClean="0"/>
              <a:t>open </a:t>
            </a:r>
            <a:r>
              <a:rPr lang="es-ES_tradnl" sz="3200" dirty="0" err="1" smtClean="0"/>
              <a:t>source</a:t>
            </a:r>
            <a:r>
              <a:rPr lang="es-ES_tradnl" sz="3200" dirty="0" smtClean="0"/>
              <a:t> </a:t>
            </a:r>
            <a:r>
              <a:rPr lang="es-ES_tradnl" sz="3200" dirty="0" err="1"/>
              <a:t>developers</a:t>
            </a:r>
            <a:r>
              <a:rPr lang="es-ES_tradnl" sz="3200" dirty="0"/>
              <a:t>)</a:t>
            </a:r>
          </a:p>
          <a:p>
            <a:r>
              <a:rPr lang="es-ES_tradnl" sz="3200" dirty="0" err="1"/>
              <a:t>Python</a:t>
            </a:r>
            <a:r>
              <a:rPr lang="es-ES_tradnl" sz="3200" dirty="0"/>
              <a:t> Tools </a:t>
            </a:r>
            <a:r>
              <a:rPr lang="es-ES_tradnl" sz="3200" dirty="0" err="1"/>
              <a:t>for</a:t>
            </a:r>
            <a:r>
              <a:rPr lang="es-ES_tradnl" sz="3200" dirty="0"/>
              <a:t> Visual Studio (</a:t>
            </a:r>
            <a:r>
              <a:rPr lang="es-ES_tradnl" sz="3200" dirty="0" err="1"/>
              <a:t>for</a:t>
            </a:r>
            <a:r>
              <a:rPr lang="es-ES_tradnl" sz="3200" dirty="0"/>
              <a:t> Windows </a:t>
            </a:r>
            <a:r>
              <a:rPr lang="es-ES_tradnl" sz="3200" dirty="0" err="1"/>
              <a:t>users</a:t>
            </a:r>
            <a:r>
              <a:rPr lang="es-ES_tradnl" sz="3200" dirty="0"/>
              <a:t>)</a:t>
            </a:r>
          </a:p>
          <a:p>
            <a:r>
              <a:rPr lang="es-ES_tradnl" sz="3200" dirty="0" err="1"/>
              <a:t>Spyder</a:t>
            </a:r>
            <a:r>
              <a:rPr lang="es-ES_tradnl" sz="3200" dirty="0"/>
              <a:t> (free), </a:t>
            </a:r>
            <a:r>
              <a:rPr lang="es-ES_tradnl" sz="3200" dirty="0" err="1"/>
              <a:t>an</a:t>
            </a:r>
            <a:r>
              <a:rPr lang="es-ES_tradnl" sz="3200" dirty="0"/>
              <a:t> IDE </a:t>
            </a:r>
            <a:r>
              <a:rPr lang="es-ES_tradnl" sz="3200" dirty="0" err="1"/>
              <a:t>currently</a:t>
            </a:r>
            <a:r>
              <a:rPr lang="es-ES_tradnl" sz="3200" dirty="0"/>
              <a:t> </a:t>
            </a:r>
            <a:r>
              <a:rPr lang="es-ES_tradnl" sz="3200" dirty="0" err="1"/>
              <a:t>shipped</a:t>
            </a:r>
            <a:r>
              <a:rPr lang="es-ES_tradnl" sz="3200" dirty="0"/>
              <a:t> </a:t>
            </a:r>
            <a:r>
              <a:rPr lang="es-ES_tradnl" sz="3200" dirty="0" err="1"/>
              <a:t>with</a:t>
            </a:r>
            <a:r>
              <a:rPr lang="es-ES_tradnl" sz="3200" dirty="0"/>
              <a:t> Anaconda</a:t>
            </a:r>
          </a:p>
          <a:p>
            <a:r>
              <a:rPr lang="es-ES_tradnl" sz="3200" dirty="0" err="1"/>
              <a:t>Komodo</a:t>
            </a:r>
            <a:r>
              <a:rPr lang="es-ES_tradnl" sz="3200" dirty="0"/>
              <a:t> IDE (</a:t>
            </a:r>
            <a:r>
              <a:rPr lang="es-ES_tradnl" sz="3200" dirty="0" err="1" smtClean="0"/>
              <a:t>commercial</a:t>
            </a:r>
            <a:r>
              <a:rPr lang="es-ES_tradnl" sz="3200" dirty="0" smtClean="0"/>
              <a:t>)</a:t>
            </a:r>
            <a:endParaRPr lang="es-ES_tradnl" sz="3200" dirty="0"/>
          </a:p>
        </p:txBody>
      </p:sp>
    </p:spTree>
    <p:extLst>
      <p:ext uri="{BB962C8B-B14F-4D97-AF65-F5344CB8AC3E}">
        <p14:creationId xmlns:p14="http://schemas.microsoft.com/office/powerpoint/2010/main" val="1998091867"/>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p:cNvSpPr>
            <a:spLocks noGrp="1"/>
          </p:cNvSpPr>
          <p:nvPr>
            <p:ph type="title"/>
          </p:nvPr>
        </p:nvSpPr>
        <p:spPr>
          <a:xfrm>
            <a:off x="838200" y="365125"/>
            <a:ext cx="10515600" cy="1325563"/>
          </a:xfrm>
        </p:spPr>
        <p:txBody>
          <a:bodyPr/>
          <a:lstStyle/>
          <a:p>
            <a:r>
              <a:rPr lang="en-US" dirty="0" err="1"/>
              <a:t>Ambientes</a:t>
            </a:r>
            <a:r>
              <a:rPr lang="en-US" dirty="0"/>
              <a:t> de </a:t>
            </a:r>
            <a:r>
              <a:rPr lang="en-US" dirty="0" err="1" smtClean="0"/>
              <a:t>Programación</a:t>
            </a:r>
            <a:r>
              <a:rPr lang="en-US" dirty="0" smtClean="0"/>
              <a:t> (IDE)</a:t>
            </a:r>
            <a:endParaRPr lang="en-US" dirty="0"/>
          </a:p>
        </p:txBody>
      </p:sp>
      <p:pic>
        <p:nvPicPr>
          <p:cNvPr id="6" name="Picture 5" descr="Captura de pantalla 2018-10-17 a las 17.20.4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8217" y="1378858"/>
            <a:ext cx="7082514" cy="4916714"/>
          </a:xfrm>
          <a:prstGeom prst="rect">
            <a:avLst/>
          </a:prstGeom>
        </p:spPr>
      </p:pic>
      <p:sp>
        <p:nvSpPr>
          <p:cNvPr id="8" name="TextBox 7"/>
          <p:cNvSpPr txBox="1"/>
          <p:nvPr/>
        </p:nvSpPr>
        <p:spPr>
          <a:xfrm>
            <a:off x="8763000" y="3356429"/>
            <a:ext cx="1614319" cy="769441"/>
          </a:xfrm>
          <a:prstGeom prst="rect">
            <a:avLst/>
          </a:prstGeom>
          <a:noFill/>
        </p:spPr>
        <p:txBody>
          <a:bodyPr wrap="none" rtlCol="0">
            <a:spAutoFit/>
          </a:bodyPr>
          <a:lstStyle/>
          <a:p>
            <a:r>
              <a:rPr lang="es-ES_tradnl" sz="4400" dirty="0" err="1" smtClean="0"/>
              <a:t>PyDev</a:t>
            </a:r>
            <a:endParaRPr lang="es-ES_tradnl" sz="4400" dirty="0"/>
          </a:p>
        </p:txBody>
      </p:sp>
    </p:spTree>
    <p:extLst>
      <p:ext uri="{BB962C8B-B14F-4D97-AF65-F5344CB8AC3E}">
        <p14:creationId xmlns:p14="http://schemas.microsoft.com/office/powerpoint/2010/main" val="144762198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3"/>
          <a:stretch>
            <a:fillRect/>
          </a:stretch>
        </p:blipFill>
        <p:spPr>
          <a:xfrm>
            <a:off x="3188924" y="1684151"/>
            <a:ext cx="8918864" cy="4390159"/>
          </a:xfrm>
          <a:prstGeom prst="rect">
            <a:avLst/>
          </a:prstGeom>
        </p:spPr>
      </p:pic>
      <p:sp>
        <p:nvSpPr>
          <p:cNvPr id="2" name="Title 1"/>
          <p:cNvSpPr>
            <a:spLocks noGrp="1"/>
          </p:cNvSpPr>
          <p:nvPr>
            <p:ph type="title"/>
          </p:nvPr>
        </p:nvSpPr>
        <p:spPr>
          <a:xfrm>
            <a:off x="371718" y="3832632"/>
            <a:ext cx="3436089" cy="932250"/>
          </a:xfrm>
        </p:spPr>
        <p:txBody>
          <a:bodyPr>
            <a:normAutofit/>
          </a:bodyPr>
          <a:lstStyle/>
          <a:p>
            <a:r>
              <a:rPr lang="en-US" sz="2400" b="0" dirty="0">
                <a:latin typeface="Arial" panose="020B0604020202020204" pitchFamily="34" charset="0"/>
                <a:cs typeface="Arial" panose="020B0604020202020204" pitchFamily="34" charset="0"/>
              </a:rPr>
              <a:t>IDE: </a:t>
            </a:r>
            <a:r>
              <a:rPr lang="en-US" sz="2400" b="0" dirty="0" err="1">
                <a:latin typeface="Arial" panose="020B0604020202020204" pitchFamily="34" charset="0"/>
                <a:cs typeface="Arial" panose="020B0604020202020204" pitchFamily="34" charset="0"/>
              </a:rPr>
              <a:t>PyCharm</a:t>
            </a:r>
            <a:r>
              <a:rPr lang="en-US" sz="2400" b="0" dirty="0">
                <a:latin typeface="Arial" panose="020B0604020202020204" pitchFamily="34" charset="0"/>
                <a:cs typeface="Arial" panose="020B0604020202020204" pitchFamily="34" charset="0"/>
              </a:rPr>
              <a:t/>
            </a:r>
            <a:br>
              <a:rPr lang="en-US" sz="2400" b="0" dirty="0">
                <a:latin typeface="Arial" panose="020B0604020202020204" pitchFamily="34" charset="0"/>
                <a:cs typeface="Arial" panose="020B0604020202020204" pitchFamily="34" charset="0"/>
              </a:rPr>
            </a:br>
            <a:r>
              <a:rPr lang="en-US" sz="2400" b="0" dirty="0">
                <a:latin typeface="Arial" panose="020B0604020202020204" pitchFamily="34" charset="0"/>
                <a:cs typeface="Arial" panose="020B0604020202020204" pitchFamily="34" charset="0"/>
              </a:rPr>
              <a:t>(Community Edition)</a:t>
            </a:r>
          </a:p>
        </p:txBody>
      </p:sp>
      <p:sp>
        <p:nvSpPr>
          <p:cNvPr id="5" name="Content Placeholder 2"/>
          <p:cNvSpPr txBox="1">
            <a:spLocks/>
          </p:cNvSpPr>
          <p:nvPr/>
        </p:nvSpPr>
        <p:spPr>
          <a:xfrm>
            <a:off x="1828800" y="5991446"/>
            <a:ext cx="10319264" cy="6007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b="1" dirty="0">
                <a:latin typeface="Arial" panose="020B0604020202020204" pitchFamily="34" charset="0"/>
                <a:cs typeface="Arial" panose="020B0604020202020204" pitchFamily="34" charset="0"/>
                <a:hlinkClick r:id="rId4"/>
              </a:rPr>
              <a:t>https://www.jetbrains.com/pycharm/download/#section=windows</a:t>
            </a:r>
            <a:endParaRPr lang="en-US" sz="2400" b="1" dirty="0">
              <a:latin typeface="Arial" panose="020B0604020202020204" pitchFamily="34" charset="0"/>
              <a:cs typeface="Arial" panose="020B0604020202020204" pitchFamily="34" charset="0"/>
            </a:endParaRPr>
          </a:p>
        </p:txBody>
      </p:sp>
      <p:grpSp>
        <p:nvGrpSpPr>
          <p:cNvPr id="8" name="Grupo 7"/>
          <p:cNvGrpSpPr/>
          <p:nvPr/>
        </p:nvGrpSpPr>
        <p:grpSpPr>
          <a:xfrm>
            <a:off x="9742725" y="2920474"/>
            <a:ext cx="1989701" cy="2625784"/>
            <a:chOff x="9804749" y="3005534"/>
            <a:chExt cx="1989701" cy="2625784"/>
          </a:xfrm>
        </p:grpSpPr>
        <p:sp>
          <p:nvSpPr>
            <p:cNvPr id="3" name="Elipse 2"/>
            <p:cNvSpPr/>
            <p:nvPr/>
          </p:nvSpPr>
          <p:spPr>
            <a:xfrm>
              <a:off x="9804749" y="3533755"/>
              <a:ext cx="1989701" cy="2097563"/>
            </a:xfrm>
            <a:prstGeom prst="ellipse">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s-ES" dirty="0">
                <a:noFill/>
              </a:endParaRPr>
            </a:p>
          </p:txBody>
        </p:sp>
        <p:sp>
          <p:nvSpPr>
            <p:cNvPr id="9" name="Flecha abajo 8"/>
            <p:cNvSpPr/>
            <p:nvPr/>
          </p:nvSpPr>
          <p:spPr>
            <a:xfrm>
              <a:off x="10619874" y="3005534"/>
              <a:ext cx="372419" cy="478176"/>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7" name="Title 1"/>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a:lstStyle>
          <a:p>
            <a:r>
              <a:rPr lang="en-US" dirty="0" err="1"/>
              <a:t>Ambientes</a:t>
            </a:r>
            <a:r>
              <a:rPr lang="en-US" dirty="0"/>
              <a:t> de </a:t>
            </a:r>
            <a:r>
              <a:rPr lang="en-US" dirty="0" err="1"/>
              <a:t>Programación</a:t>
            </a:r>
            <a:endParaRPr lang="en-US" dirty="0"/>
          </a:p>
        </p:txBody>
      </p:sp>
    </p:spTree>
    <p:extLst>
      <p:ext uri="{BB962C8B-B14F-4D97-AF65-F5344CB8AC3E}">
        <p14:creationId xmlns:p14="http://schemas.microsoft.com/office/powerpoint/2010/main" val="3128427242"/>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Ambientes de </a:t>
            </a:r>
            <a:r>
              <a:rPr lang="es-ES_tradnl" dirty="0" err="1"/>
              <a:t>programaci</a:t>
            </a:r>
            <a:r>
              <a:rPr lang="en-US" dirty="0" err="1"/>
              <a:t>ón</a:t>
            </a:r>
            <a:endParaRPr lang="es-ES_tradnl" dirty="0"/>
          </a:p>
        </p:txBody>
      </p:sp>
      <p:sp>
        <p:nvSpPr>
          <p:cNvPr id="3" name="Content Placeholder 2"/>
          <p:cNvSpPr>
            <a:spLocks noGrp="1"/>
          </p:cNvSpPr>
          <p:nvPr>
            <p:ph idx="1"/>
          </p:nvPr>
        </p:nvSpPr>
        <p:spPr>
          <a:xfrm>
            <a:off x="838200" y="1825625"/>
            <a:ext cx="2775333" cy="4351338"/>
          </a:xfrm>
        </p:spPr>
        <p:txBody>
          <a:bodyPr>
            <a:normAutofit/>
          </a:bodyPr>
          <a:lstStyle/>
          <a:p>
            <a:r>
              <a:rPr lang="es-ES_tradnl" sz="2000" dirty="0"/>
              <a:t>Entorno en el que un programador desarrolla </a:t>
            </a:r>
            <a:r>
              <a:rPr lang="es-ES_tradnl" sz="2000" dirty="0" smtClean="0"/>
              <a:t>sus aplicaciones</a:t>
            </a:r>
            <a:endParaRPr lang="es-ES_tradnl" sz="3600" dirty="0"/>
          </a:p>
          <a:p>
            <a:pPr marL="0" indent="0">
              <a:buNone/>
            </a:pPr>
            <a:endParaRPr lang="es-ES_tradnl" sz="3600" dirty="0"/>
          </a:p>
          <a:p>
            <a:pPr lvl="1"/>
            <a:r>
              <a:rPr lang="es-ES_tradnl" sz="3600" dirty="0" err="1"/>
              <a:t>PyCharm</a:t>
            </a:r>
            <a:endParaRPr lang="es-ES_tradnl" sz="3600" dirty="0"/>
          </a:p>
        </p:txBody>
      </p:sp>
      <p:pic>
        <p:nvPicPr>
          <p:cNvPr id="4" name="Picture 3"/>
          <p:cNvPicPr>
            <a:picLocks noChangeAspect="1"/>
          </p:cNvPicPr>
          <p:nvPr/>
        </p:nvPicPr>
        <p:blipFill>
          <a:blip r:embed="rId2"/>
          <a:stretch>
            <a:fillRect/>
          </a:stretch>
        </p:blipFill>
        <p:spPr>
          <a:xfrm>
            <a:off x="3808370" y="1255922"/>
            <a:ext cx="8383630" cy="5602077"/>
          </a:xfrm>
          <a:prstGeom prst="rect">
            <a:avLst/>
          </a:prstGeom>
        </p:spPr>
      </p:pic>
    </p:spTree>
    <p:extLst>
      <p:ext uri="{BB962C8B-B14F-4D97-AF65-F5344CB8AC3E}">
        <p14:creationId xmlns:p14="http://schemas.microsoft.com/office/powerpoint/2010/main" val="98665210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4"/>
                                        </p:tgtEl>
                                        <p:attrNameLst>
                                          <p:attrName>ppt_x</p:attrName>
                                        </p:attrNameLst>
                                      </p:cBhvr>
                                      <p:tavLst>
                                        <p:tav tm="0">
                                          <p:val>
                                            <p:strVal val="ppt_x"/>
                                          </p:val>
                                        </p:tav>
                                        <p:tav tm="100000">
                                          <p:val>
                                            <p:strVal val="ppt_x"/>
                                          </p:val>
                                        </p:tav>
                                      </p:tavLst>
                                    </p:anim>
                                    <p:anim calcmode="lin" valueType="num">
                                      <p:cBhvr additive="base">
                                        <p:cTn id="13" dur="500"/>
                                        <p:tgtEl>
                                          <p:spTgt spid="4"/>
                                        </p:tgtEl>
                                        <p:attrNameLst>
                                          <p:attrName>ppt_y</p:attrName>
                                        </p:attrNameLst>
                                      </p:cBhvr>
                                      <p:tavLst>
                                        <p:tav tm="0">
                                          <p:val>
                                            <p:strVal val="ppt_y"/>
                                          </p:val>
                                        </p:tav>
                                        <p:tav tm="100000">
                                          <p:val>
                                            <p:strVal val="1+ppt_h/2"/>
                                          </p:val>
                                        </p:tav>
                                      </p:tavLst>
                                    </p:anim>
                                    <p:set>
                                      <p:cBhvr>
                                        <p:cTn id="14"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p:cNvSpPr>
            <a:spLocks noGrp="1"/>
          </p:cNvSpPr>
          <p:nvPr>
            <p:ph type="title"/>
          </p:nvPr>
        </p:nvSpPr>
        <p:spPr>
          <a:xfrm>
            <a:off x="838200" y="365125"/>
            <a:ext cx="10515600" cy="1325563"/>
          </a:xfrm>
        </p:spPr>
        <p:txBody>
          <a:bodyPr/>
          <a:lstStyle/>
          <a:p>
            <a:r>
              <a:rPr lang="en-US" dirty="0" err="1"/>
              <a:t>Ambientes</a:t>
            </a:r>
            <a:r>
              <a:rPr lang="en-US" dirty="0"/>
              <a:t> de </a:t>
            </a:r>
            <a:r>
              <a:rPr lang="en-US" dirty="0" err="1" smtClean="0"/>
              <a:t>Programación</a:t>
            </a:r>
            <a:r>
              <a:rPr lang="en-US" dirty="0" smtClean="0"/>
              <a:t> (IDE)</a:t>
            </a:r>
            <a:endParaRPr lang="en-US" dirty="0"/>
          </a:p>
        </p:txBody>
      </p:sp>
      <p:sp>
        <p:nvSpPr>
          <p:cNvPr id="8" name="TextBox 7"/>
          <p:cNvSpPr txBox="1"/>
          <p:nvPr/>
        </p:nvSpPr>
        <p:spPr>
          <a:xfrm>
            <a:off x="9584090" y="2971708"/>
            <a:ext cx="1769710" cy="769441"/>
          </a:xfrm>
          <a:prstGeom prst="rect">
            <a:avLst/>
          </a:prstGeom>
          <a:noFill/>
        </p:spPr>
        <p:txBody>
          <a:bodyPr wrap="none" rtlCol="0">
            <a:spAutoFit/>
          </a:bodyPr>
          <a:lstStyle/>
          <a:p>
            <a:r>
              <a:rPr lang="es-ES_tradnl" sz="4400" dirty="0" err="1" smtClean="0"/>
              <a:t>Spyder</a:t>
            </a:r>
            <a:endParaRPr lang="es-ES_tradnl" sz="4400" dirty="0"/>
          </a:p>
        </p:txBody>
      </p:sp>
      <p:pic>
        <p:nvPicPr>
          <p:cNvPr id="2" name="Picture 1" descr="Captura de pantalla 2018-10-17 a las 17.27.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1775" y="1545543"/>
            <a:ext cx="8088086" cy="4639891"/>
          </a:xfrm>
          <a:prstGeom prst="rect">
            <a:avLst/>
          </a:prstGeom>
        </p:spPr>
      </p:pic>
    </p:spTree>
    <p:extLst>
      <p:ext uri="{BB962C8B-B14F-4D97-AF65-F5344CB8AC3E}">
        <p14:creationId xmlns:p14="http://schemas.microsoft.com/office/powerpoint/2010/main" val="1389185651"/>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p:cNvSpPr>
            <a:spLocks noGrp="1"/>
          </p:cNvSpPr>
          <p:nvPr>
            <p:ph type="title"/>
          </p:nvPr>
        </p:nvSpPr>
        <p:spPr>
          <a:xfrm>
            <a:off x="838200" y="365125"/>
            <a:ext cx="10515600" cy="1325563"/>
          </a:xfrm>
        </p:spPr>
        <p:txBody>
          <a:bodyPr/>
          <a:lstStyle/>
          <a:p>
            <a:r>
              <a:rPr lang="en-US" dirty="0" err="1"/>
              <a:t>Ambientes</a:t>
            </a:r>
            <a:r>
              <a:rPr lang="en-US" dirty="0"/>
              <a:t> de </a:t>
            </a:r>
            <a:r>
              <a:rPr lang="en-US" dirty="0" err="1" smtClean="0"/>
              <a:t>Programación</a:t>
            </a:r>
            <a:r>
              <a:rPr lang="en-US" dirty="0" smtClean="0"/>
              <a:t> (IDE)</a:t>
            </a:r>
            <a:endParaRPr lang="en-US" dirty="0"/>
          </a:p>
        </p:txBody>
      </p:sp>
      <p:sp>
        <p:nvSpPr>
          <p:cNvPr id="8" name="TextBox 7"/>
          <p:cNvSpPr txBox="1"/>
          <p:nvPr/>
        </p:nvSpPr>
        <p:spPr>
          <a:xfrm>
            <a:off x="9584090" y="2971708"/>
            <a:ext cx="1769710" cy="769441"/>
          </a:xfrm>
          <a:prstGeom prst="rect">
            <a:avLst/>
          </a:prstGeom>
          <a:noFill/>
        </p:spPr>
        <p:txBody>
          <a:bodyPr wrap="none" rtlCol="0">
            <a:spAutoFit/>
          </a:bodyPr>
          <a:lstStyle/>
          <a:p>
            <a:r>
              <a:rPr lang="es-ES_tradnl" sz="4400" dirty="0" err="1" smtClean="0"/>
              <a:t>Spyder</a:t>
            </a:r>
            <a:endParaRPr lang="es-ES_tradnl" sz="4400" dirty="0"/>
          </a:p>
        </p:txBody>
      </p:sp>
      <p:pic>
        <p:nvPicPr>
          <p:cNvPr id="3" name="Picture 2" descr="Captura de pantalla 2018-10-17 a las 17.33.3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001" y="1568873"/>
            <a:ext cx="9076090" cy="4685624"/>
          </a:xfrm>
          <a:prstGeom prst="rect">
            <a:avLst/>
          </a:prstGeom>
        </p:spPr>
      </p:pic>
    </p:spTree>
    <p:extLst>
      <p:ext uri="{BB962C8B-B14F-4D97-AF65-F5344CB8AC3E}">
        <p14:creationId xmlns:p14="http://schemas.microsoft.com/office/powerpoint/2010/main" val="377995129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p:cNvSpPr>
            <a:spLocks noGrp="1"/>
          </p:cNvSpPr>
          <p:nvPr>
            <p:ph type="title"/>
          </p:nvPr>
        </p:nvSpPr>
        <p:spPr>
          <a:xfrm>
            <a:off x="838200" y="365125"/>
            <a:ext cx="10515600" cy="1325563"/>
          </a:xfrm>
        </p:spPr>
        <p:txBody>
          <a:bodyPr/>
          <a:lstStyle/>
          <a:p>
            <a:r>
              <a:rPr lang="en-US" dirty="0" err="1" smtClean="0"/>
              <a:t>Instalar</a:t>
            </a:r>
            <a:r>
              <a:rPr lang="en-US" dirty="0" smtClean="0"/>
              <a:t> </a:t>
            </a:r>
            <a:r>
              <a:rPr lang="en-US" dirty="0" err="1" smtClean="0"/>
              <a:t>Spyder</a:t>
            </a:r>
            <a:endParaRPr lang="en-US" dirty="0"/>
          </a:p>
        </p:txBody>
      </p:sp>
      <p:sp>
        <p:nvSpPr>
          <p:cNvPr id="2" name="TextBox 1"/>
          <p:cNvSpPr txBox="1"/>
          <p:nvPr/>
        </p:nvSpPr>
        <p:spPr>
          <a:xfrm>
            <a:off x="199571" y="2540003"/>
            <a:ext cx="12536715" cy="769441"/>
          </a:xfrm>
          <a:prstGeom prst="rect">
            <a:avLst/>
          </a:prstGeom>
          <a:noFill/>
        </p:spPr>
        <p:txBody>
          <a:bodyPr wrap="square" rtlCol="0">
            <a:spAutoFit/>
          </a:bodyPr>
          <a:lstStyle/>
          <a:p>
            <a:r>
              <a:rPr lang="es-ES_tradnl" sz="4400" u="sng" dirty="0" err="1">
                <a:solidFill>
                  <a:srgbClr val="FF0000"/>
                </a:solidFill>
              </a:rPr>
              <a:t>https</a:t>
            </a:r>
            <a:r>
              <a:rPr lang="es-ES_tradnl" sz="4400" u="sng" dirty="0">
                <a:solidFill>
                  <a:srgbClr val="FF0000"/>
                </a:solidFill>
              </a:rPr>
              <a:t>://</a:t>
            </a:r>
            <a:r>
              <a:rPr lang="es-ES_tradnl" sz="4400" u="sng" dirty="0" err="1">
                <a:solidFill>
                  <a:srgbClr val="FF0000"/>
                </a:solidFill>
              </a:rPr>
              <a:t>www.youtube.com</a:t>
            </a:r>
            <a:r>
              <a:rPr lang="es-ES_tradnl" sz="4400" u="sng" dirty="0">
                <a:solidFill>
                  <a:srgbClr val="FF0000"/>
                </a:solidFill>
              </a:rPr>
              <a:t>/</a:t>
            </a:r>
            <a:r>
              <a:rPr lang="es-ES_tradnl" sz="4400" u="sng" dirty="0" err="1">
                <a:solidFill>
                  <a:srgbClr val="FF0000"/>
                </a:solidFill>
              </a:rPr>
              <a:t>watch?v</a:t>
            </a:r>
            <a:r>
              <a:rPr lang="es-ES_tradnl" sz="4400" u="sng" dirty="0">
                <a:solidFill>
                  <a:srgbClr val="FF0000"/>
                </a:solidFill>
              </a:rPr>
              <a:t>=52h3r_lROGY</a:t>
            </a:r>
          </a:p>
        </p:txBody>
      </p:sp>
      <p:sp>
        <p:nvSpPr>
          <p:cNvPr id="5" name="TextBox 4"/>
          <p:cNvSpPr txBox="1"/>
          <p:nvPr/>
        </p:nvSpPr>
        <p:spPr>
          <a:xfrm>
            <a:off x="1360714" y="1977571"/>
            <a:ext cx="1909372" cy="369332"/>
          </a:xfrm>
          <a:prstGeom prst="rect">
            <a:avLst/>
          </a:prstGeom>
          <a:noFill/>
        </p:spPr>
        <p:txBody>
          <a:bodyPr wrap="none" rtlCol="0">
            <a:spAutoFit/>
          </a:bodyPr>
          <a:lstStyle/>
          <a:p>
            <a:r>
              <a:rPr lang="es-ES_tradnl" dirty="0" smtClean="0"/>
              <a:t>Primera práctica. -</a:t>
            </a:r>
            <a:endParaRPr lang="es-ES_tradnl" dirty="0"/>
          </a:p>
        </p:txBody>
      </p:sp>
    </p:spTree>
    <p:extLst>
      <p:ext uri="{BB962C8B-B14F-4D97-AF65-F5344CB8AC3E}">
        <p14:creationId xmlns:p14="http://schemas.microsoft.com/office/powerpoint/2010/main" val="1697530551"/>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9992" y="2671003"/>
            <a:ext cx="10515600" cy="1325563"/>
          </a:xfrm>
        </p:spPr>
        <p:txBody>
          <a:bodyPr/>
          <a:lstStyle/>
          <a:p>
            <a:pPr algn="ctr"/>
            <a:r>
              <a:rPr lang="en-US" dirty="0" smtClean="0">
                <a:solidFill>
                  <a:srgbClr val="00B0F0"/>
                </a:solidFill>
              </a:rPr>
              <a:t>1.4 </a:t>
            </a:r>
            <a:r>
              <a:rPr lang="en-US" dirty="0" smtClean="0"/>
              <a:t> </a:t>
            </a:r>
            <a:r>
              <a:rPr lang="en-US" dirty="0" err="1"/>
              <a:t>Conceptos</a:t>
            </a:r>
            <a:r>
              <a:rPr lang="en-US" dirty="0"/>
              <a:t> y </a:t>
            </a:r>
            <a:r>
              <a:rPr lang="en-US" dirty="0" err="1"/>
              <a:t>Propiedades</a:t>
            </a:r>
            <a:r>
              <a:rPr lang="en-US" dirty="0"/>
              <a:t> de </a:t>
            </a:r>
            <a:r>
              <a:rPr lang="en-US" dirty="0" err="1"/>
              <a:t>Algoritmos</a:t>
            </a:r>
            <a:endParaRPr lang="en-US" dirty="0"/>
          </a:p>
        </p:txBody>
      </p:sp>
    </p:spTree>
    <p:extLst>
      <p:ext uri="{BB962C8B-B14F-4D97-AF65-F5344CB8AC3E}">
        <p14:creationId xmlns:p14="http://schemas.microsoft.com/office/powerpoint/2010/main" val="2793017573"/>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EC" dirty="0"/>
              <a:t>Problemas que nos enfrentamos diariamente</a:t>
            </a:r>
            <a:endParaRPr lang="en-US" dirty="0"/>
          </a:p>
        </p:txBody>
      </p:sp>
      <p:sp>
        <p:nvSpPr>
          <p:cNvPr id="3" name="Content Placeholder 2"/>
          <p:cNvSpPr>
            <a:spLocks noGrp="1"/>
          </p:cNvSpPr>
          <p:nvPr>
            <p:ph idx="1"/>
          </p:nvPr>
        </p:nvSpPr>
        <p:spPr/>
        <p:txBody>
          <a:bodyPr>
            <a:normAutofit/>
          </a:bodyPr>
          <a:lstStyle/>
          <a:p>
            <a:r>
              <a:rPr lang="es-EC" dirty="0"/>
              <a:t>Tomar el bus para ir a la Universidad</a:t>
            </a:r>
          </a:p>
          <a:p>
            <a:r>
              <a:rPr lang="es-EC" dirty="0"/>
              <a:t>Comer</a:t>
            </a:r>
          </a:p>
          <a:p>
            <a:r>
              <a:rPr lang="es-EC" dirty="0"/>
              <a:t>Jugar al fútbol</a:t>
            </a:r>
          </a:p>
          <a:p>
            <a:r>
              <a:rPr lang="es-EC" dirty="0"/>
              <a:t>Poner un foco</a:t>
            </a:r>
          </a:p>
          <a:p>
            <a:r>
              <a:rPr lang="es-EC" dirty="0"/>
              <a:t>Subir y bajar escaleras</a:t>
            </a:r>
          </a:p>
          <a:p>
            <a:pPr>
              <a:buNone/>
            </a:pPr>
            <a:endParaRPr lang="en-US" dirty="0"/>
          </a:p>
        </p:txBody>
      </p:sp>
      <p:pic>
        <p:nvPicPr>
          <p:cNvPr id="1026" name="Picture 2"/>
          <p:cNvPicPr>
            <a:picLocks noChangeAspect="1" noChangeArrowheads="1"/>
          </p:cNvPicPr>
          <p:nvPr/>
        </p:nvPicPr>
        <p:blipFill>
          <a:blip r:embed="rId2" cstate="print"/>
          <a:srcRect/>
          <a:stretch>
            <a:fillRect/>
          </a:stretch>
        </p:blipFill>
        <p:spPr bwMode="auto">
          <a:xfrm>
            <a:off x="6536820" y="2514601"/>
            <a:ext cx="3488251" cy="3476623"/>
          </a:xfrm>
          <a:prstGeom prst="rect">
            <a:avLst/>
          </a:prstGeom>
          <a:noFill/>
          <a:ln w="9525">
            <a:noFill/>
            <a:miter lim="800000"/>
            <a:headEnd/>
            <a:tailEnd/>
          </a:ln>
        </p:spPr>
      </p:pic>
    </p:spTree>
    <p:extLst>
      <p:ext uri="{BB962C8B-B14F-4D97-AF65-F5344CB8AC3E}">
        <p14:creationId xmlns:p14="http://schemas.microsoft.com/office/powerpoint/2010/main" val="95576238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err="1" smtClean="0"/>
              <a:t>Edmodo</a:t>
            </a:r>
            <a:endParaRPr lang="es-ES_tradnl" dirty="0"/>
          </a:p>
        </p:txBody>
      </p:sp>
      <p:sp>
        <p:nvSpPr>
          <p:cNvPr id="3" name="Content Placeholder 2"/>
          <p:cNvSpPr>
            <a:spLocks noGrp="1"/>
          </p:cNvSpPr>
          <p:nvPr>
            <p:ph idx="1"/>
          </p:nvPr>
        </p:nvSpPr>
        <p:spPr/>
        <p:txBody>
          <a:bodyPr/>
          <a:lstStyle/>
          <a:p>
            <a:r>
              <a:rPr lang="es-ES_tradnl" dirty="0" smtClean="0">
                <a:hlinkClick r:id="rId2"/>
              </a:rPr>
              <a:t>www.edmodo.com</a:t>
            </a:r>
            <a:r>
              <a:rPr lang="es-ES_tradnl" dirty="0" smtClean="0"/>
              <a:t> </a:t>
            </a:r>
          </a:p>
          <a:p>
            <a:endParaRPr lang="es-ES_tradnl" dirty="0"/>
          </a:p>
          <a:p>
            <a:r>
              <a:rPr lang="es-ES_tradnl" dirty="0"/>
              <a:t>Tutorial: </a:t>
            </a:r>
            <a:r>
              <a:rPr lang="es-ES_tradnl" dirty="0">
                <a:hlinkClick r:id="rId3"/>
              </a:rPr>
              <a:t>https://www.youtube.com/watch?v=</a:t>
            </a:r>
            <a:r>
              <a:rPr lang="es-ES_tradnl" dirty="0" smtClean="0">
                <a:hlinkClick r:id="rId3"/>
              </a:rPr>
              <a:t>oMJcBjzJwiI</a:t>
            </a:r>
            <a:endParaRPr lang="es-ES_tradnl" dirty="0" smtClean="0"/>
          </a:p>
          <a:p>
            <a:endParaRPr lang="es-ES_tradnl" dirty="0" smtClean="0"/>
          </a:p>
          <a:p>
            <a:pPr marL="0" indent="0">
              <a:buNone/>
            </a:pPr>
            <a:r>
              <a:rPr lang="es-ES_tradnl" dirty="0" smtClean="0">
                <a:solidFill>
                  <a:srgbClr val="FF0000"/>
                </a:solidFill>
              </a:rPr>
              <a:t>POR FAVOR : PONER NOMBRES NO SEUDÓNIMOS </a:t>
            </a:r>
            <a:endParaRPr lang="es-ES_tradnl" dirty="0">
              <a:solidFill>
                <a:srgbClr val="FF0000"/>
              </a:solidFill>
            </a:endParaRPr>
          </a:p>
          <a:p>
            <a:r>
              <a:rPr lang="es-ES_tradnl" dirty="0" smtClean="0"/>
              <a:t>GRUPO #1  :   9kggmw </a:t>
            </a:r>
            <a:r>
              <a:rPr lang="pt-BR" dirty="0" err="1" smtClean="0"/>
              <a:t>Miércoles</a:t>
            </a:r>
            <a:r>
              <a:rPr lang="pt-BR" dirty="0" smtClean="0"/>
              <a:t>, </a:t>
            </a:r>
            <a:r>
              <a:rPr lang="pt-BR" dirty="0" err="1"/>
              <a:t>V</a:t>
            </a:r>
            <a:r>
              <a:rPr lang="pt-BR" dirty="0" err="1" smtClean="0"/>
              <a:t>iernes</a:t>
            </a:r>
            <a:endParaRPr lang="es-ES_tradnl" dirty="0"/>
          </a:p>
          <a:p>
            <a:r>
              <a:rPr lang="es-ES_tradnl" dirty="0"/>
              <a:t>GRUPO </a:t>
            </a:r>
            <a:r>
              <a:rPr lang="es-ES_tradnl" dirty="0" smtClean="0"/>
              <a:t>#2  </a:t>
            </a:r>
            <a:r>
              <a:rPr lang="es-ES_tradnl" dirty="0"/>
              <a:t>: </a:t>
            </a:r>
            <a:r>
              <a:rPr lang="es-ES_tradnl" dirty="0" smtClean="0"/>
              <a:t>  35inxc   Jueves, Viernes</a:t>
            </a:r>
          </a:p>
          <a:p>
            <a:endParaRPr lang="es-ES_tradnl" dirty="0"/>
          </a:p>
        </p:txBody>
      </p:sp>
    </p:spTree>
    <p:extLst>
      <p:ext uri="{BB962C8B-B14F-4D97-AF65-F5344CB8AC3E}">
        <p14:creationId xmlns:p14="http://schemas.microsoft.com/office/powerpoint/2010/main" val="1292731106"/>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EC" dirty="0"/>
              <a:t>Metodología para la resolución de un problema usando un computador</a:t>
            </a:r>
          </a:p>
        </p:txBody>
      </p:sp>
      <p:grpSp>
        <p:nvGrpSpPr>
          <p:cNvPr id="11" name="Group 10"/>
          <p:cNvGrpSpPr/>
          <p:nvPr/>
        </p:nvGrpSpPr>
        <p:grpSpPr>
          <a:xfrm>
            <a:off x="2438400" y="3200401"/>
            <a:ext cx="7467600" cy="1103054"/>
            <a:chOff x="762000" y="2743200"/>
            <a:chExt cx="7467600" cy="1447800"/>
          </a:xfrm>
        </p:grpSpPr>
        <p:sp>
          <p:nvSpPr>
            <p:cNvPr id="4" name="Rectangle 3"/>
            <p:cNvSpPr/>
            <p:nvPr/>
          </p:nvSpPr>
          <p:spPr>
            <a:xfrm>
              <a:off x="762000" y="2743200"/>
              <a:ext cx="1981200" cy="14478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ANÁLISIS DEL PROBLEMA</a:t>
              </a:r>
              <a:endParaRPr lang="es-EC" dirty="0"/>
            </a:p>
          </p:txBody>
        </p:sp>
        <p:sp>
          <p:nvSpPr>
            <p:cNvPr id="5" name="Rectangle 4"/>
            <p:cNvSpPr/>
            <p:nvPr/>
          </p:nvSpPr>
          <p:spPr>
            <a:xfrm>
              <a:off x="3505200" y="2743200"/>
              <a:ext cx="1981200" cy="1447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DISEÑO DE LA SOLUCIÓN</a:t>
              </a:r>
              <a:endParaRPr lang="es-EC" dirty="0"/>
            </a:p>
          </p:txBody>
        </p:sp>
        <p:sp>
          <p:nvSpPr>
            <p:cNvPr id="6" name="Rectangle 5"/>
            <p:cNvSpPr/>
            <p:nvPr/>
          </p:nvSpPr>
          <p:spPr>
            <a:xfrm>
              <a:off x="6248400" y="2743200"/>
              <a:ext cx="1981200" cy="14478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400" dirty="0"/>
                <a:t>IMPLEMENTACIÓN</a:t>
              </a:r>
              <a:endParaRPr lang="es-EC" sz="1400" dirty="0"/>
            </a:p>
          </p:txBody>
        </p:sp>
        <p:sp>
          <p:nvSpPr>
            <p:cNvPr id="8" name="Right Arrow 7"/>
            <p:cNvSpPr/>
            <p:nvPr/>
          </p:nvSpPr>
          <p:spPr>
            <a:xfrm>
              <a:off x="2743200" y="3276600"/>
              <a:ext cx="762000" cy="381000"/>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9" name="Right Arrow 8"/>
            <p:cNvSpPr/>
            <p:nvPr/>
          </p:nvSpPr>
          <p:spPr>
            <a:xfrm>
              <a:off x="5486400" y="3276600"/>
              <a:ext cx="762000" cy="381000"/>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grpSp>
      <p:sp>
        <p:nvSpPr>
          <p:cNvPr id="10" name="TextBox 9"/>
          <p:cNvSpPr txBox="1"/>
          <p:nvPr/>
        </p:nvSpPr>
        <p:spPr>
          <a:xfrm>
            <a:off x="2438400" y="4455855"/>
            <a:ext cx="2133600" cy="1754326"/>
          </a:xfrm>
          <a:prstGeom prst="rect">
            <a:avLst/>
          </a:prstGeom>
          <a:noFill/>
        </p:spPr>
        <p:txBody>
          <a:bodyPr wrap="square" rtlCol="0">
            <a:spAutoFit/>
          </a:bodyPr>
          <a:lstStyle/>
          <a:p>
            <a:pPr>
              <a:buFont typeface="Arial" pitchFamily="34" charset="0"/>
              <a:buChar char="•"/>
            </a:pPr>
            <a:r>
              <a:rPr lang="es-AR" sz="1200" dirty="0"/>
              <a:t>Qué debe hacer el programa</a:t>
            </a:r>
          </a:p>
          <a:p>
            <a:pPr>
              <a:buFont typeface="Arial" pitchFamily="34" charset="0"/>
              <a:buChar char="•"/>
            </a:pPr>
            <a:r>
              <a:rPr lang="es-AR" sz="1200" dirty="0"/>
              <a:t>Definir y entender el problema</a:t>
            </a:r>
          </a:p>
          <a:p>
            <a:pPr>
              <a:buFont typeface="Arial" pitchFamily="34" charset="0"/>
              <a:buChar char="•"/>
            </a:pPr>
            <a:r>
              <a:rPr lang="es-AR" sz="1200" dirty="0"/>
              <a:t>Conocer las variables de entrada, los procesos y las salidas </a:t>
            </a:r>
          </a:p>
          <a:p>
            <a:pPr>
              <a:buFont typeface="Arial" pitchFamily="34" charset="0"/>
              <a:buChar char="•"/>
            </a:pPr>
            <a:r>
              <a:rPr lang="es-AR" sz="1200" dirty="0"/>
              <a:t>Identificar las áreas de conocimiento</a:t>
            </a:r>
          </a:p>
          <a:p>
            <a:pPr>
              <a:buFont typeface="Arial" pitchFamily="34" charset="0"/>
              <a:buChar char="•"/>
            </a:pPr>
            <a:endParaRPr lang="es-EC" sz="1200" dirty="0"/>
          </a:p>
        </p:txBody>
      </p:sp>
      <p:sp>
        <p:nvSpPr>
          <p:cNvPr id="12" name="TextBox 11"/>
          <p:cNvSpPr txBox="1"/>
          <p:nvPr/>
        </p:nvSpPr>
        <p:spPr>
          <a:xfrm>
            <a:off x="5181600" y="4532055"/>
            <a:ext cx="2133600" cy="1600438"/>
          </a:xfrm>
          <a:prstGeom prst="rect">
            <a:avLst/>
          </a:prstGeom>
          <a:noFill/>
        </p:spPr>
        <p:txBody>
          <a:bodyPr wrap="square" rtlCol="0">
            <a:spAutoFit/>
          </a:bodyPr>
          <a:lstStyle/>
          <a:p>
            <a:pPr>
              <a:buFont typeface="Arial" pitchFamily="34" charset="0"/>
              <a:buChar char="•"/>
            </a:pPr>
            <a:r>
              <a:rPr lang="es-AR" sz="1400" dirty="0"/>
              <a:t>Cómo va a resolver el problema el programa</a:t>
            </a:r>
          </a:p>
          <a:p>
            <a:pPr>
              <a:buFont typeface="Arial" pitchFamily="34" charset="0"/>
              <a:buChar char="•"/>
            </a:pPr>
            <a:r>
              <a:rPr lang="es-AR" sz="1400" dirty="0"/>
              <a:t>Divide y vencerás</a:t>
            </a:r>
          </a:p>
          <a:p>
            <a:pPr>
              <a:buFont typeface="Arial" pitchFamily="34" charset="0"/>
              <a:buChar char="•"/>
            </a:pPr>
            <a:r>
              <a:rPr lang="es-AR" sz="1400" dirty="0"/>
              <a:t>Algoritmo que lo resuelve</a:t>
            </a:r>
          </a:p>
          <a:p>
            <a:pPr>
              <a:buFont typeface="Arial" pitchFamily="34" charset="0"/>
              <a:buChar char="•"/>
            </a:pPr>
            <a:r>
              <a:rPr lang="es-AR" sz="1400" dirty="0"/>
              <a:t>Técnicas de representación de la solución</a:t>
            </a:r>
            <a:endParaRPr lang="es-EC" sz="1400" dirty="0"/>
          </a:p>
        </p:txBody>
      </p:sp>
      <p:sp>
        <p:nvSpPr>
          <p:cNvPr id="13" name="TextBox 12"/>
          <p:cNvSpPr txBox="1"/>
          <p:nvPr/>
        </p:nvSpPr>
        <p:spPr>
          <a:xfrm>
            <a:off x="7924800" y="4553831"/>
            <a:ext cx="2133600" cy="954107"/>
          </a:xfrm>
          <a:prstGeom prst="rect">
            <a:avLst/>
          </a:prstGeom>
          <a:noFill/>
        </p:spPr>
        <p:txBody>
          <a:bodyPr wrap="square" rtlCol="0">
            <a:spAutoFit/>
          </a:bodyPr>
          <a:lstStyle/>
          <a:p>
            <a:pPr>
              <a:buFont typeface="Arial" pitchFamily="34" charset="0"/>
              <a:buChar char="•"/>
            </a:pPr>
            <a:r>
              <a:rPr lang="es-AR" sz="1400" dirty="0"/>
              <a:t>Implementar la solución en un lenguaje formal que el computador entienda</a:t>
            </a:r>
          </a:p>
          <a:p>
            <a:pPr>
              <a:buFont typeface="Arial" pitchFamily="34" charset="0"/>
              <a:buChar char="•"/>
            </a:pPr>
            <a:endParaRPr lang="es-EC" sz="1400" dirty="0"/>
          </a:p>
        </p:txBody>
      </p:sp>
      <p:sp>
        <p:nvSpPr>
          <p:cNvPr id="14" name="Rectangle 13"/>
          <p:cNvSpPr/>
          <p:nvPr/>
        </p:nvSpPr>
        <p:spPr>
          <a:xfrm>
            <a:off x="5181600" y="1828800"/>
            <a:ext cx="1981200" cy="99060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REVISIÓN</a:t>
            </a:r>
            <a:endParaRPr lang="es-EC" dirty="0"/>
          </a:p>
        </p:txBody>
      </p:sp>
      <p:sp>
        <p:nvSpPr>
          <p:cNvPr id="15" name="Bent-Up Arrow 14"/>
          <p:cNvSpPr/>
          <p:nvPr/>
        </p:nvSpPr>
        <p:spPr>
          <a:xfrm rot="16200000">
            <a:off x="7543800" y="1752600"/>
            <a:ext cx="1066800" cy="1828800"/>
          </a:xfrm>
          <a:prstGeom prst="bentUpArrow">
            <a:avLst>
              <a:gd name="adj1" fmla="val 25000"/>
              <a:gd name="adj2" fmla="val 25703"/>
              <a:gd name="adj3" fmla="val 25000"/>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16" name="TextBox 15"/>
          <p:cNvSpPr txBox="1"/>
          <p:nvPr/>
        </p:nvSpPr>
        <p:spPr>
          <a:xfrm>
            <a:off x="2438400" y="1828801"/>
            <a:ext cx="2590800" cy="830997"/>
          </a:xfrm>
          <a:prstGeom prst="rect">
            <a:avLst/>
          </a:prstGeom>
          <a:noFill/>
        </p:spPr>
        <p:txBody>
          <a:bodyPr wrap="square" rtlCol="0">
            <a:spAutoFit/>
          </a:bodyPr>
          <a:lstStyle/>
          <a:p>
            <a:pPr>
              <a:buFont typeface="Arial" pitchFamily="34" charset="0"/>
              <a:buChar char="•"/>
            </a:pPr>
            <a:r>
              <a:rPr lang="es-AR" sz="1600" dirty="0"/>
              <a:t>La solución es correcta?</a:t>
            </a:r>
          </a:p>
          <a:p>
            <a:pPr>
              <a:buFont typeface="Arial" pitchFamily="34" charset="0"/>
              <a:buChar char="•"/>
            </a:pPr>
            <a:r>
              <a:rPr lang="es-AR" sz="1600" dirty="0"/>
              <a:t>Hay una manera más sencilla de obtenerla?</a:t>
            </a:r>
            <a:endParaRPr lang="es-EC" sz="1600" dirty="0"/>
          </a:p>
        </p:txBody>
      </p:sp>
    </p:spTree>
    <p:extLst>
      <p:ext uri="{BB962C8B-B14F-4D97-AF65-F5344CB8AC3E}">
        <p14:creationId xmlns:p14="http://schemas.microsoft.com/office/powerpoint/2010/main" val="416104123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3" grpId="0"/>
      <p:bldP spid="1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C" dirty="0"/>
              <a:t>Algoritmo</a:t>
            </a:r>
          </a:p>
        </p:txBody>
      </p:sp>
      <p:sp>
        <p:nvSpPr>
          <p:cNvPr id="3" name="Content Placeholder 2"/>
          <p:cNvSpPr>
            <a:spLocks noGrp="1"/>
          </p:cNvSpPr>
          <p:nvPr>
            <p:ph idx="1"/>
          </p:nvPr>
        </p:nvSpPr>
        <p:spPr/>
        <p:txBody>
          <a:bodyPr>
            <a:normAutofit/>
          </a:bodyPr>
          <a:lstStyle/>
          <a:p>
            <a:r>
              <a:rPr lang="es-ES" dirty="0">
                <a:solidFill>
                  <a:schemeClr val="tx1">
                    <a:lumMod val="95000"/>
                    <a:lumOff val="5000"/>
                  </a:schemeClr>
                </a:solidFill>
              </a:rPr>
              <a:t>Un algoritmo es una lista </a:t>
            </a:r>
            <a:r>
              <a:rPr lang="es-ES" dirty="0">
                <a:solidFill>
                  <a:srgbClr val="FF0000"/>
                </a:solidFill>
              </a:rPr>
              <a:t>bien definida</a:t>
            </a:r>
            <a:r>
              <a:rPr lang="es-ES" dirty="0">
                <a:solidFill>
                  <a:schemeClr val="tx1">
                    <a:lumMod val="95000"/>
                    <a:lumOff val="5000"/>
                  </a:schemeClr>
                </a:solidFill>
              </a:rPr>
              <a:t>, </a:t>
            </a:r>
            <a:r>
              <a:rPr lang="es-ES" dirty="0">
                <a:solidFill>
                  <a:srgbClr val="FF0000"/>
                </a:solidFill>
              </a:rPr>
              <a:t>ordenada</a:t>
            </a:r>
            <a:r>
              <a:rPr lang="es-ES" dirty="0">
                <a:solidFill>
                  <a:schemeClr val="tx1">
                    <a:lumMod val="95000"/>
                    <a:lumOff val="5000"/>
                  </a:schemeClr>
                </a:solidFill>
              </a:rPr>
              <a:t> y </a:t>
            </a:r>
            <a:r>
              <a:rPr lang="es-ES" dirty="0">
                <a:solidFill>
                  <a:srgbClr val="FF0000"/>
                </a:solidFill>
              </a:rPr>
              <a:t>finita</a:t>
            </a:r>
            <a:r>
              <a:rPr lang="es-ES" dirty="0">
                <a:solidFill>
                  <a:schemeClr val="tx1">
                    <a:lumMod val="95000"/>
                    <a:lumOff val="5000"/>
                  </a:schemeClr>
                </a:solidFill>
              </a:rPr>
              <a:t> de operaciones que permite llegar a la solución de un problema. </a:t>
            </a:r>
          </a:p>
          <a:p>
            <a:r>
              <a:rPr lang="es-ES" dirty="0">
                <a:solidFill>
                  <a:schemeClr val="tx1">
                    <a:lumMod val="95000"/>
                    <a:lumOff val="5000"/>
                  </a:schemeClr>
                </a:solidFill>
              </a:rPr>
              <a:t>Dado un </a:t>
            </a:r>
            <a:r>
              <a:rPr lang="es-ES" dirty="0">
                <a:solidFill>
                  <a:srgbClr val="FF0000"/>
                </a:solidFill>
              </a:rPr>
              <a:t>estado inicial</a:t>
            </a:r>
            <a:r>
              <a:rPr lang="es-ES" dirty="0">
                <a:solidFill>
                  <a:schemeClr val="tx1">
                    <a:lumMod val="95000"/>
                    <a:lumOff val="5000"/>
                  </a:schemeClr>
                </a:solidFill>
              </a:rPr>
              <a:t> y una </a:t>
            </a:r>
            <a:r>
              <a:rPr lang="es-ES" dirty="0">
                <a:solidFill>
                  <a:srgbClr val="FF0000"/>
                </a:solidFill>
              </a:rPr>
              <a:t>entrada</a:t>
            </a:r>
            <a:r>
              <a:rPr lang="es-ES" dirty="0">
                <a:solidFill>
                  <a:schemeClr val="tx1">
                    <a:lumMod val="95000"/>
                    <a:lumOff val="5000"/>
                  </a:schemeClr>
                </a:solidFill>
              </a:rPr>
              <a:t>, a través de </a:t>
            </a:r>
            <a:r>
              <a:rPr lang="es-ES" u="sng" dirty="0">
                <a:solidFill>
                  <a:schemeClr val="tx1">
                    <a:lumMod val="95000"/>
                    <a:lumOff val="5000"/>
                  </a:schemeClr>
                </a:solidFill>
              </a:rPr>
              <a:t>pasos sucesivos</a:t>
            </a:r>
            <a:r>
              <a:rPr lang="es-ES" dirty="0">
                <a:solidFill>
                  <a:schemeClr val="tx1">
                    <a:lumMod val="95000"/>
                    <a:lumOff val="5000"/>
                  </a:schemeClr>
                </a:solidFill>
              </a:rPr>
              <a:t> y </a:t>
            </a:r>
            <a:r>
              <a:rPr lang="es-ES" u="sng" dirty="0">
                <a:solidFill>
                  <a:schemeClr val="tx1">
                    <a:lumMod val="95000"/>
                    <a:lumOff val="5000"/>
                  </a:schemeClr>
                </a:solidFill>
              </a:rPr>
              <a:t>bien definidos</a:t>
            </a:r>
            <a:r>
              <a:rPr lang="es-ES" dirty="0">
                <a:solidFill>
                  <a:schemeClr val="tx1">
                    <a:lumMod val="95000"/>
                    <a:lumOff val="5000"/>
                  </a:schemeClr>
                </a:solidFill>
              </a:rPr>
              <a:t> se llega a un </a:t>
            </a:r>
            <a:r>
              <a:rPr lang="es-ES" dirty="0">
                <a:solidFill>
                  <a:srgbClr val="FF0000"/>
                </a:solidFill>
              </a:rPr>
              <a:t>estado final</a:t>
            </a:r>
            <a:r>
              <a:rPr lang="es-ES" dirty="0">
                <a:solidFill>
                  <a:schemeClr val="tx1">
                    <a:lumMod val="95000"/>
                    <a:lumOff val="5000"/>
                  </a:schemeClr>
                </a:solidFill>
              </a:rPr>
              <a:t>, obteniendo una </a:t>
            </a:r>
            <a:r>
              <a:rPr lang="es-ES" b="1" dirty="0">
                <a:solidFill>
                  <a:srgbClr val="FF0000"/>
                </a:solidFill>
              </a:rPr>
              <a:t>solución</a:t>
            </a:r>
            <a:r>
              <a:rPr lang="es-ES" dirty="0">
                <a:solidFill>
                  <a:schemeClr val="tx1">
                    <a:lumMod val="95000"/>
                    <a:lumOff val="5000"/>
                  </a:schemeClr>
                </a:solidFill>
              </a:rPr>
              <a:t>. </a:t>
            </a:r>
          </a:p>
        </p:txBody>
      </p:sp>
    </p:spTree>
    <p:extLst>
      <p:ext uri="{BB962C8B-B14F-4D97-AF65-F5344CB8AC3E}">
        <p14:creationId xmlns:p14="http://schemas.microsoft.com/office/powerpoint/2010/main" val="1722327719"/>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C" dirty="0"/>
              <a:t>Formalizar el proceso</a:t>
            </a:r>
            <a:endParaRPr lang="en-US" dirty="0"/>
          </a:p>
        </p:txBody>
      </p:sp>
      <p:sp>
        <p:nvSpPr>
          <p:cNvPr id="3" name="Content Placeholder 2"/>
          <p:cNvSpPr>
            <a:spLocks noGrp="1"/>
          </p:cNvSpPr>
          <p:nvPr>
            <p:ph idx="1"/>
          </p:nvPr>
        </p:nvSpPr>
        <p:spPr/>
        <p:txBody>
          <a:bodyPr>
            <a:normAutofit/>
          </a:bodyPr>
          <a:lstStyle/>
          <a:p>
            <a:r>
              <a:rPr lang="es-EC" dirty="0">
                <a:solidFill>
                  <a:schemeClr val="tx1">
                    <a:lumMod val="95000"/>
                    <a:lumOff val="5000"/>
                  </a:schemeClr>
                </a:solidFill>
              </a:rPr>
              <a:t>Hay que decirle exactamente al computador que hacer. </a:t>
            </a:r>
          </a:p>
          <a:p>
            <a:r>
              <a:rPr lang="es-EC" dirty="0">
                <a:solidFill>
                  <a:schemeClr val="tx1">
                    <a:lumMod val="95000"/>
                    <a:lumOff val="5000"/>
                  </a:schemeClr>
                </a:solidFill>
              </a:rPr>
              <a:t>Dividir la solución en pasos formales que el computador pueda seguir hasta llegar a la solución.</a:t>
            </a:r>
          </a:p>
          <a:p>
            <a:r>
              <a:rPr lang="es-EC" dirty="0">
                <a:solidFill>
                  <a:schemeClr val="tx1">
                    <a:lumMod val="95000"/>
                    <a:lumOff val="5000"/>
                  </a:schemeClr>
                </a:solidFill>
              </a:rPr>
              <a:t>El programador no solo debe resolver el problema, debe tener la habilidad de decirle al computador cómo resolverlo paso a paso.</a:t>
            </a:r>
          </a:p>
        </p:txBody>
      </p:sp>
    </p:spTree>
    <p:extLst>
      <p:ext uri="{BB962C8B-B14F-4D97-AF65-F5344CB8AC3E}">
        <p14:creationId xmlns:p14="http://schemas.microsoft.com/office/powerpoint/2010/main" val="3641441476"/>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C" dirty="0"/>
              <a:t>Formalizar el proceso</a:t>
            </a:r>
            <a:endParaRPr lang="en-US" dirty="0"/>
          </a:p>
        </p:txBody>
      </p:sp>
      <p:sp>
        <p:nvSpPr>
          <p:cNvPr id="3" name="Content Placeholder 2"/>
          <p:cNvSpPr>
            <a:spLocks noGrp="1"/>
          </p:cNvSpPr>
          <p:nvPr>
            <p:ph idx="1"/>
          </p:nvPr>
        </p:nvSpPr>
        <p:spPr/>
        <p:txBody>
          <a:bodyPr>
            <a:normAutofit/>
          </a:bodyPr>
          <a:lstStyle/>
          <a:p>
            <a:r>
              <a:rPr lang="es-EC" sz="3600" dirty="0">
                <a:solidFill>
                  <a:schemeClr val="tx1">
                    <a:lumMod val="95000"/>
                    <a:lumOff val="5000"/>
                  </a:schemeClr>
                </a:solidFill>
              </a:rPr>
              <a:t>Se pueden usar estructuras formales que permitan representar la solución.</a:t>
            </a:r>
          </a:p>
          <a:p>
            <a:r>
              <a:rPr lang="es-EC" sz="3600" dirty="0">
                <a:solidFill>
                  <a:schemeClr val="tx1">
                    <a:lumMod val="95000"/>
                    <a:lumOff val="5000"/>
                  </a:schemeClr>
                </a:solidFill>
              </a:rPr>
              <a:t>La formalización nos ayuda a escribir una algoritmo que pueda ser analizado e interpretado por otras personas a través de la formalización de la solución.</a:t>
            </a:r>
            <a:endParaRPr lang="en-US" sz="4000" dirty="0">
              <a:solidFill>
                <a:schemeClr val="tx1">
                  <a:lumMod val="95000"/>
                  <a:lumOff val="5000"/>
                </a:schemeClr>
              </a:solidFill>
            </a:endParaRPr>
          </a:p>
        </p:txBody>
      </p:sp>
    </p:spTree>
    <p:extLst>
      <p:ext uri="{BB962C8B-B14F-4D97-AF65-F5344CB8AC3E}">
        <p14:creationId xmlns:p14="http://schemas.microsoft.com/office/powerpoint/2010/main" val="3577349297"/>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EC" dirty="0"/>
              <a:t>Características de los algoritmos</a:t>
            </a:r>
            <a:br>
              <a:rPr lang="es-EC" dirty="0"/>
            </a:br>
            <a:r>
              <a:rPr lang="es-EC" dirty="0"/>
              <a:t>(Bien escrito?)</a:t>
            </a:r>
            <a:endParaRPr lang="en-US" dirty="0"/>
          </a:p>
        </p:txBody>
      </p:sp>
      <p:graphicFrame>
        <p:nvGraphicFramePr>
          <p:cNvPr id="5" name="Content Placeholder 4"/>
          <p:cNvGraphicFramePr>
            <a:graphicFrameLocks noGrp="1"/>
          </p:cNvGraphicFramePr>
          <p:nvPr>
            <p:ph idx="1"/>
          </p:nvPr>
        </p:nvGraphicFramePr>
        <p:xfrm>
          <a:off x="1981200" y="1600201"/>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931854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a:t>Conceptos</a:t>
            </a:r>
            <a:r>
              <a:rPr lang="en-US" dirty="0"/>
              <a:t> y </a:t>
            </a:r>
            <a:r>
              <a:rPr lang="en-US" dirty="0" err="1"/>
              <a:t>Propiedades</a:t>
            </a:r>
            <a:r>
              <a:rPr lang="en-US" dirty="0"/>
              <a:t> de </a:t>
            </a:r>
            <a:r>
              <a:rPr lang="en-US" dirty="0" err="1"/>
              <a:t>Algoritmos</a:t>
            </a:r>
            <a:endParaRPr lang="es-ES" b="1" dirty="0">
              <a:latin typeface="Arial" panose="020B0604020202020204" pitchFamily="34" charset="0"/>
              <a:cs typeface="Arial" panose="020B0604020202020204" pitchFamily="34" charset="0"/>
            </a:endParaRPr>
          </a:p>
        </p:txBody>
      </p:sp>
      <p:graphicFrame>
        <p:nvGraphicFramePr>
          <p:cNvPr id="8" name="Diagrama 7"/>
          <p:cNvGraphicFramePr/>
          <p:nvPr>
            <p:extLst>
              <p:ext uri="{D42A27DB-BD31-4B8C-83A1-F6EECF244321}">
                <p14:modId xmlns:p14="http://schemas.microsoft.com/office/powerpoint/2010/main" val="1567157780"/>
              </p:ext>
            </p:extLst>
          </p:nvPr>
        </p:nvGraphicFramePr>
        <p:xfrm>
          <a:off x="1967883" y="2441684"/>
          <a:ext cx="8622144" cy="259649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259509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ES_tradnl" sz="5400" dirty="0" smtClean="0"/>
              <a:t>Syllabus</a:t>
            </a:r>
            <a:endParaRPr lang="es-ES_tradnl" sz="5400" dirty="0"/>
          </a:p>
        </p:txBody>
      </p:sp>
      <p:graphicFrame>
        <p:nvGraphicFramePr>
          <p:cNvPr id="4" name="Object 3"/>
          <p:cNvGraphicFramePr>
            <a:graphicFrameLocks noChangeAspect="1"/>
          </p:cNvGraphicFramePr>
          <p:nvPr>
            <p:extLst>
              <p:ext uri="{D42A27DB-BD31-4B8C-83A1-F6EECF244321}">
                <p14:modId xmlns:p14="http://schemas.microsoft.com/office/powerpoint/2010/main" val="2812474697"/>
              </p:ext>
            </p:extLst>
          </p:nvPr>
        </p:nvGraphicFramePr>
        <p:xfrm>
          <a:off x="1146085" y="1534435"/>
          <a:ext cx="9639300" cy="4241800"/>
        </p:xfrm>
        <a:graphic>
          <a:graphicData uri="http://schemas.openxmlformats.org/presentationml/2006/ole">
            <mc:AlternateContent xmlns:mc="http://schemas.openxmlformats.org/markup-compatibility/2006">
              <mc:Choice xmlns:v="urn:schemas-microsoft-com:vml" Requires="v">
                <p:oleObj spid="_x0000_s1058" name="Document" r:id="rId4" imgW="9639300" imgH="4241800" progId="Word.Document.12">
                  <p:embed/>
                </p:oleObj>
              </mc:Choice>
              <mc:Fallback>
                <p:oleObj name="Document" r:id="rId4" imgW="9639300" imgH="4241800" progId="Word.Document.12">
                  <p:embed/>
                  <p:pic>
                    <p:nvPicPr>
                      <p:cNvPr id="0" name=""/>
                      <p:cNvPicPr/>
                      <p:nvPr/>
                    </p:nvPicPr>
                    <p:blipFill>
                      <a:blip r:embed="rId5"/>
                      <a:stretch>
                        <a:fillRect/>
                      </a:stretch>
                    </p:blipFill>
                    <p:spPr>
                      <a:xfrm>
                        <a:off x="1146085" y="1534435"/>
                        <a:ext cx="9639300" cy="4241800"/>
                      </a:xfrm>
                      <a:prstGeom prst="rect">
                        <a:avLst/>
                      </a:prstGeom>
                    </p:spPr>
                  </p:pic>
                </p:oleObj>
              </mc:Fallback>
            </mc:AlternateContent>
          </a:graphicData>
        </a:graphic>
      </p:graphicFrame>
    </p:spTree>
    <p:extLst>
      <p:ext uri="{BB962C8B-B14F-4D97-AF65-F5344CB8AC3E}">
        <p14:creationId xmlns:p14="http://schemas.microsoft.com/office/powerpoint/2010/main" val="360439095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8605"/>
            <a:ext cx="10515600" cy="1325563"/>
          </a:xfrm>
        </p:spPr>
        <p:txBody>
          <a:bodyPr>
            <a:normAutofit/>
          </a:bodyPr>
          <a:lstStyle/>
          <a:p>
            <a:r>
              <a:rPr lang="es-ES_tradnl" sz="5400" dirty="0" smtClean="0"/>
              <a:t>Syllabus</a:t>
            </a:r>
            <a:endParaRPr lang="es-ES_tradnl" sz="5400" dirty="0"/>
          </a:p>
        </p:txBody>
      </p:sp>
      <p:graphicFrame>
        <p:nvGraphicFramePr>
          <p:cNvPr id="3" name="Object 2"/>
          <p:cNvGraphicFramePr>
            <a:graphicFrameLocks noChangeAspect="1"/>
          </p:cNvGraphicFramePr>
          <p:nvPr>
            <p:extLst>
              <p:ext uri="{D42A27DB-BD31-4B8C-83A1-F6EECF244321}">
                <p14:modId xmlns:p14="http://schemas.microsoft.com/office/powerpoint/2010/main" val="3969524114"/>
              </p:ext>
            </p:extLst>
          </p:nvPr>
        </p:nvGraphicFramePr>
        <p:xfrm>
          <a:off x="1156103" y="1237343"/>
          <a:ext cx="8678510" cy="4957513"/>
        </p:xfrm>
        <a:graphic>
          <a:graphicData uri="http://schemas.openxmlformats.org/presentationml/2006/ole">
            <mc:AlternateContent xmlns:mc="http://schemas.openxmlformats.org/markup-compatibility/2006">
              <mc:Choice xmlns:v="urn:schemas-microsoft-com:vml" Requires="v">
                <p:oleObj spid="_x0000_s2082" name="Document" r:id="rId4" imgW="9626600" imgH="5499100" progId="Word.Document.12">
                  <p:embed/>
                </p:oleObj>
              </mc:Choice>
              <mc:Fallback>
                <p:oleObj name="Document" r:id="rId4" imgW="9626600" imgH="5499100" progId="Word.Document.12">
                  <p:embed/>
                  <p:pic>
                    <p:nvPicPr>
                      <p:cNvPr id="0" name=""/>
                      <p:cNvPicPr/>
                      <p:nvPr/>
                    </p:nvPicPr>
                    <p:blipFill>
                      <a:blip r:embed="rId5"/>
                      <a:stretch>
                        <a:fillRect/>
                      </a:stretch>
                    </p:blipFill>
                    <p:spPr>
                      <a:xfrm>
                        <a:off x="1156103" y="1237343"/>
                        <a:ext cx="8678510" cy="4957513"/>
                      </a:xfrm>
                      <a:prstGeom prst="rect">
                        <a:avLst/>
                      </a:prstGeom>
                    </p:spPr>
                  </p:pic>
                </p:oleObj>
              </mc:Fallback>
            </mc:AlternateContent>
          </a:graphicData>
        </a:graphic>
      </p:graphicFrame>
    </p:spTree>
    <p:extLst>
      <p:ext uri="{BB962C8B-B14F-4D97-AF65-F5344CB8AC3E}">
        <p14:creationId xmlns:p14="http://schemas.microsoft.com/office/powerpoint/2010/main" val="53251198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8605"/>
            <a:ext cx="10515600" cy="1325563"/>
          </a:xfrm>
        </p:spPr>
        <p:txBody>
          <a:bodyPr>
            <a:normAutofit/>
          </a:bodyPr>
          <a:lstStyle/>
          <a:p>
            <a:r>
              <a:rPr lang="es-ES_tradnl" sz="5400" dirty="0" smtClean="0"/>
              <a:t>Syllabus</a:t>
            </a:r>
            <a:endParaRPr lang="es-ES_tradnl" sz="5400" dirty="0"/>
          </a:p>
        </p:txBody>
      </p:sp>
      <p:graphicFrame>
        <p:nvGraphicFramePr>
          <p:cNvPr id="4" name="Object 3"/>
          <p:cNvGraphicFramePr>
            <a:graphicFrameLocks noChangeAspect="1"/>
          </p:cNvGraphicFramePr>
          <p:nvPr>
            <p:extLst>
              <p:ext uri="{D42A27DB-BD31-4B8C-83A1-F6EECF244321}">
                <p14:modId xmlns:p14="http://schemas.microsoft.com/office/powerpoint/2010/main" val="272335646"/>
              </p:ext>
            </p:extLst>
          </p:nvPr>
        </p:nvGraphicFramePr>
        <p:xfrm>
          <a:off x="1129802" y="1425806"/>
          <a:ext cx="9639300" cy="4914900"/>
        </p:xfrm>
        <a:graphic>
          <a:graphicData uri="http://schemas.openxmlformats.org/presentationml/2006/ole">
            <mc:AlternateContent xmlns:mc="http://schemas.openxmlformats.org/markup-compatibility/2006">
              <mc:Choice xmlns:v="urn:schemas-microsoft-com:vml" Requires="v">
                <p:oleObj spid="_x0000_s3106" name="Document" r:id="rId4" imgW="9639300" imgH="4914900" progId="Word.Document.12">
                  <p:embed/>
                </p:oleObj>
              </mc:Choice>
              <mc:Fallback>
                <p:oleObj name="Document" r:id="rId4" imgW="9639300" imgH="4914900" progId="Word.Document.12">
                  <p:embed/>
                  <p:pic>
                    <p:nvPicPr>
                      <p:cNvPr id="0" name=""/>
                      <p:cNvPicPr/>
                      <p:nvPr/>
                    </p:nvPicPr>
                    <p:blipFill>
                      <a:blip r:embed="rId5"/>
                      <a:stretch>
                        <a:fillRect/>
                      </a:stretch>
                    </p:blipFill>
                    <p:spPr>
                      <a:xfrm>
                        <a:off x="1129802" y="1425806"/>
                        <a:ext cx="9639300" cy="4914900"/>
                      </a:xfrm>
                      <a:prstGeom prst="rect">
                        <a:avLst/>
                      </a:prstGeom>
                    </p:spPr>
                  </p:pic>
                </p:oleObj>
              </mc:Fallback>
            </mc:AlternateContent>
          </a:graphicData>
        </a:graphic>
      </p:graphicFrame>
    </p:spTree>
    <p:extLst>
      <p:ext uri="{BB962C8B-B14F-4D97-AF65-F5344CB8AC3E}">
        <p14:creationId xmlns:p14="http://schemas.microsoft.com/office/powerpoint/2010/main" val="429340337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8605"/>
            <a:ext cx="10515600" cy="1325563"/>
          </a:xfrm>
        </p:spPr>
        <p:txBody>
          <a:bodyPr>
            <a:normAutofit/>
          </a:bodyPr>
          <a:lstStyle/>
          <a:p>
            <a:r>
              <a:rPr lang="es-ES_tradnl" sz="5400" dirty="0" smtClean="0"/>
              <a:t>Syllabus</a:t>
            </a:r>
            <a:endParaRPr lang="es-ES_tradnl" sz="5400" dirty="0"/>
          </a:p>
        </p:txBody>
      </p:sp>
      <p:graphicFrame>
        <p:nvGraphicFramePr>
          <p:cNvPr id="3" name="Object 2"/>
          <p:cNvGraphicFramePr>
            <a:graphicFrameLocks noChangeAspect="1"/>
          </p:cNvGraphicFramePr>
          <p:nvPr>
            <p:extLst>
              <p:ext uri="{D42A27DB-BD31-4B8C-83A1-F6EECF244321}">
                <p14:modId xmlns:p14="http://schemas.microsoft.com/office/powerpoint/2010/main" val="3271319527"/>
              </p:ext>
            </p:extLst>
          </p:nvPr>
        </p:nvGraphicFramePr>
        <p:xfrm>
          <a:off x="1282700" y="1354203"/>
          <a:ext cx="9626600" cy="4406900"/>
        </p:xfrm>
        <a:graphic>
          <a:graphicData uri="http://schemas.openxmlformats.org/presentationml/2006/ole">
            <mc:AlternateContent xmlns:mc="http://schemas.openxmlformats.org/markup-compatibility/2006">
              <mc:Choice xmlns:v="urn:schemas-microsoft-com:vml" Requires="v">
                <p:oleObj spid="_x0000_s4130" name="Document" r:id="rId4" imgW="9626600" imgH="4406900" progId="Word.Document.12">
                  <p:embed/>
                </p:oleObj>
              </mc:Choice>
              <mc:Fallback>
                <p:oleObj name="Document" r:id="rId4" imgW="9626600" imgH="4406900" progId="Word.Document.12">
                  <p:embed/>
                  <p:pic>
                    <p:nvPicPr>
                      <p:cNvPr id="0" name=""/>
                      <p:cNvPicPr/>
                      <p:nvPr/>
                    </p:nvPicPr>
                    <p:blipFill>
                      <a:blip r:embed="rId5"/>
                      <a:stretch>
                        <a:fillRect/>
                      </a:stretch>
                    </p:blipFill>
                    <p:spPr>
                      <a:xfrm>
                        <a:off x="1282700" y="1354203"/>
                        <a:ext cx="9626600" cy="4406900"/>
                      </a:xfrm>
                      <a:prstGeom prst="rect">
                        <a:avLst/>
                      </a:prstGeom>
                    </p:spPr>
                  </p:pic>
                </p:oleObj>
              </mc:Fallback>
            </mc:AlternateContent>
          </a:graphicData>
        </a:graphic>
      </p:graphicFrame>
    </p:spTree>
    <p:extLst>
      <p:ext uri="{BB962C8B-B14F-4D97-AF65-F5344CB8AC3E}">
        <p14:creationId xmlns:p14="http://schemas.microsoft.com/office/powerpoint/2010/main" val="408004658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8605"/>
            <a:ext cx="10515600" cy="1325563"/>
          </a:xfrm>
        </p:spPr>
        <p:txBody>
          <a:bodyPr>
            <a:normAutofit/>
          </a:bodyPr>
          <a:lstStyle/>
          <a:p>
            <a:r>
              <a:rPr lang="es-ES_tradnl" sz="5400" dirty="0" smtClean="0"/>
              <a:t>Syllabus</a:t>
            </a:r>
            <a:endParaRPr lang="es-ES_tradnl" sz="5400" dirty="0"/>
          </a:p>
        </p:txBody>
      </p:sp>
      <p:graphicFrame>
        <p:nvGraphicFramePr>
          <p:cNvPr id="4" name="Object 3"/>
          <p:cNvGraphicFramePr>
            <a:graphicFrameLocks noChangeAspect="1"/>
          </p:cNvGraphicFramePr>
          <p:nvPr>
            <p:extLst>
              <p:ext uri="{D42A27DB-BD31-4B8C-83A1-F6EECF244321}">
                <p14:modId xmlns:p14="http://schemas.microsoft.com/office/powerpoint/2010/main" val="86415352"/>
              </p:ext>
            </p:extLst>
          </p:nvPr>
        </p:nvGraphicFramePr>
        <p:xfrm>
          <a:off x="1276350" y="1300163"/>
          <a:ext cx="9639300" cy="4254500"/>
        </p:xfrm>
        <a:graphic>
          <a:graphicData uri="http://schemas.openxmlformats.org/presentationml/2006/ole">
            <mc:AlternateContent xmlns:mc="http://schemas.openxmlformats.org/markup-compatibility/2006">
              <mc:Choice xmlns:v="urn:schemas-microsoft-com:vml" Requires="v">
                <p:oleObj spid="_x0000_s6148" name="Document" r:id="rId4" imgW="9639300" imgH="4254500" progId="Word.Document.12">
                  <p:embed/>
                </p:oleObj>
              </mc:Choice>
              <mc:Fallback>
                <p:oleObj name="Document" r:id="rId4" imgW="9639300" imgH="4254500" progId="Word.Document.12">
                  <p:embed/>
                  <p:pic>
                    <p:nvPicPr>
                      <p:cNvPr id="0" name=""/>
                      <p:cNvPicPr/>
                      <p:nvPr/>
                    </p:nvPicPr>
                    <p:blipFill>
                      <a:blip r:embed="rId5"/>
                      <a:stretch>
                        <a:fillRect/>
                      </a:stretch>
                    </p:blipFill>
                    <p:spPr>
                      <a:xfrm>
                        <a:off x="1276350" y="1300163"/>
                        <a:ext cx="9639300" cy="4254500"/>
                      </a:xfrm>
                      <a:prstGeom prst="rect">
                        <a:avLst/>
                      </a:prstGeom>
                    </p:spPr>
                  </p:pic>
                </p:oleObj>
              </mc:Fallback>
            </mc:AlternateContent>
          </a:graphicData>
        </a:graphic>
      </p:graphicFrame>
    </p:spTree>
    <p:extLst>
      <p:ext uri="{BB962C8B-B14F-4D97-AF65-F5344CB8AC3E}">
        <p14:creationId xmlns:p14="http://schemas.microsoft.com/office/powerpoint/2010/main" val="341030515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resentation4" id="{052E6259-5934-9C4E-9686-598A16277B68}" vid="{404A0614-4B1D-F346-A240-964ABAD1FBA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Unidad 1 - Introducción a la Programación - copia</Template>
  <TotalTime>3950</TotalTime>
  <Words>3012</Words>
  <Application>Microsoft Macintosh PowerPoint</Application>
  <PresentationFormat>Custom</PresentationFormat>
  <Paragraphs>399</Paragraphs>
  <Slides>45</Slides>
  <Notes>23</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45</vt:i4>
      </vt:variant>
    </vt:vector>
  </HeadingPairs>
  <TitlesOfParts>
    <vt:vector size="47" baseType="lpstr">
      <vt:lpstr>Tema de Office</vt:lpstr>
      <vt:lpstr>Document</vt:lpstr>
      <vt:lpstr>Fundamentos de Programación</vt:lpstr>
      <vt:lpstr>Calificaciones</vt:lpstr>
      <vt:lpstr>Código de Honor</vt:lpstr>
      <vt:lpstr>Edmodo</vt:lpstr>
      <vt:lpstr>Syllabus</vt:lpstr>
      <vt:lpstr>Syllabus</vt:lpstr>
      <vt:lpstr>Syllabus</vt:lpstr>
      <vt:lpstr>Syllabus</vt:lpstr>
      <vt:lpstr>Syllabus</vt:lpstr>
      <vt:lpstr>Syllabus</vt:lpstr>
      <vt:lpstr>Contenido</vt:lpstr>
      <vt:lpstr>Objetivos </vt:lpstr>
      <vt:lpstr>1.1  Conceptos Básicos de Lenguajes de Progamación</vt:lpstr>
      <vt:lpstr>Conceptos Básicos</vt:lpstr>
      <vt:lpstr>Conceptos Básicos</vt:lpstr>
      <vt:lpstr>Conceptos Básicos</vt:lpstr>
      <vt:lpstr>Conceptos Básicos</vt:lpstr>
      <vt:lpstr>Conceptos Básicos</vt:lpstr>
      <vt:lpstr>Conceptos Básicos</vt:lpstr>
      <vt:lpstr>Errores</vt:lpstr>
      <vt:lpstr>Conceptos Básicos</vt:lpstr>
      <vt:lpstr>Conceptos Básicos</vt:lpstr>
      <vt:lpstr>Conceptos Básicos</vt:lpstr>
      <vt:lpstr>1.2  Interpretadores y Compiladores</vt:lpstr>
      <vt:lpstr>Interpretadores y Compiladores</vt:lpstr>
      <vt:lpstr>Interpretadores y Compiladores</vt:lpstr>
      <vt:lpstr>1.3  Introducción a Pyhton</vt:lpstr>
      <vt:lpstr>Python</vt:lpstr>
      <vt:lpstr>Python</vt:lpstr>
      <vt:lpstr>1.4  Ambientes de Programación</vt:lpstr>
      <vt:lpstr>Ambientes de Programación (IDE)</vt:lpstr>
      <vt:lpstr>Ambientes de Programación (IDE)</vt:lpstr>
      <vt:lpstr>IDE: PyCharm (Community Edition)</vt:lpstr>
      <vt:lpstr>Ambientes de programación</vt:lpstr>
      <vt:lpstr>Ambientes de Programación (IDE)</vt:lpstr>
      <vt:lpstr>Ambientes de Programación (IDE)</vt:lpstr>
      <vt:lpstr>Instalar Spyder</vt:lpstr>
      <vt:lpstr>1.4  Conceptos y Propiedades de Algoritmos</vt:lpstr>
      <vt:lpstr>Problemas que nos enfrentamos diariamente</vt:lpstr>
      <vt:lpstr>Metodología para la resolución de un problema usando un computador</vt:lpstr>
      <vt:lpstr>Algoritmo</vt:lpstr>
      <vt:lpstr>Formalizar el proceso</vt:lpstr>
      <vt:lpstr>Formalizar el proceso</vt:lpstr>
      <vt:lpstr>Características de los algoritmos (Bien escrito?)</vt:lpstr>
      <vt:lpstr>Conceptos y Propiedades de Algoritmos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Rafael Eduardo Rivadeneira Campodonico</dc:creator>
  <cp:lastModifiedBy>Gustavo Andrade</cp:lastModifiedBy>
  <cp:revision>81</cp:revision>
  <dcterms:created xsi:type="dcterms:W3CDTF">2017-04-18T15:05:18Z</dcterms:created>
  <dcterms:modified xsi:type="dcterms:W3CDTF">2019-05-09T13:45:25Z</dcterms:modified>
</cp:coreProperties>
</file>

<file path=docProps/thumbnail.jpeg>
</file>